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94" r:id="rId27"/>
    <p:sldId id="295" r:id="rId28"/>
    <p:sldId id="296" r:id="rId29"/>
    <p:sldId id="297" r:id="rId30"/>
    <p:sldId id="298" r:id="rId31"/>
    <p:sldId id="299" r:id="rId32"/>
    <p:sldId id="284" r:id="rId33"/>
    <p:sldId id="286" r:id="rId34"/>
    <p:sldId id="287" r:id="rId35"/>
    <p:sldId id="285" r:id="rId36"/>
    <p:sldId id="288" r:id="rId37"/>
    <p:sldId id="289" r:id="rId38"/>
    <p:sldId id="290" r:id="rId39"/>
    <p:sldId id="291" r:id="rId40"/>
    <p:sldId id="292" r:id="rId41"/>
    <p:sldId id="280" r:id="rId42"/>
    <p:sldId id="281" r:id="rId4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AECB9-866C-4E37-986C-54479ED28720}" type="datetimeFigureOut">
              <a:rPr lang="tr-TR" smtClean="0"/>
              <a:t>23.12.2017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BE868-9C02-45F3-8CDE-C4281F50C5D9}" type="slidenum">
              <a:rPr lang="tr-TR" smtClean="0"/>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F991F355-350E-4FED-826F-049A441436D1}"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48D8210-D056-4324-88F5-177D6206A8C7}"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FE7AC465-46F3-4A39-B15A-3D730AEFBF9F}"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F5D71E1E-18C8-47B5-BBAA-7847367E3514}"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42B635CA-1426-43FA-88B6-C6A2E040161C}" type="datetime1">
              <a:rPr lang="tr-TR" smtClean="0"/>
              <a:t>23.12.2017</a:t>
            </a:fld>
            <a:endParaRPr lang="tr-TR"/>
          </a:p>
        </p:txBody>
      </p:sp>
      <p:sp>
        <p:nvSpPr>
          <p:cNvPr id="6" name="5 Altbilgi Yer Tutucusu"/>
          <p:cNvSpPr>
            <a:spLocks noGrp="1"/>
          </p:cNvSpPr>
          <p:nvPr>
            <p:ph type="ftr" sz="quarter" idx="11"/>
          </p:nvPr>
        </p:nvSpPr>
        <p:spPr/>
        <p:txBody>
          <a:bodyPr/>
          <a:lstStyle/>
          <a:p>
            <a:r>
              <a:rPr lang="tr-TR" smtClean="0"/>
              <a:t>AÜTF Halk Sağlığı Staj Sonu Sunumu</a:t>
            </a:r>
            <a:endParaRPr lang="tr-TR"/>
          </a:p>
        </p:txBody>
      </p:sp>
      <p:sp>
        <p:nvSpPr>
          <p:cNvPr id="7" name="6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CAD34297-E71F-49D9-A9D8-3DEEFC49E48A}" type="datetime1">
              <a:rPr lang="tr-TR" smtClean="0"/>
              <a:t>23.12.2017</a:t>
            </a:fld>
            <a:endParaRPr lang="tr-TR"/>
          </a:p>
        </p:txBody>
      </p:sp>
      <p:sp>
        <p:nvSpPr>
          <p:cNvPr id="8" name="7 Altbilgi Yer Tutucusu"/>
          <p:cNvSpPr>
            <a:spLocks noGrp="1"/>
          </p:cNvSpPr>
          <p:nvPr>
            <p:ph type="ftr" sz="quarter" idx="11"/>
          </p:nvPr>
        </p:nvSpPr>
        <p:spPr/>
        <p:txBody>
          <a:bodyPr/>
          <a:lstStyle/>
          <a:p>
            <a:r>
              <a:rPr lang="tr-TR" smtClean="0"/>
              <a:t>AÜTF Halk Sağlığı Staj Sonu Sunumu</a:t>
            </a:r>
            <a:endParaRPr lang="tr-TR"/>
          </a:p>
        </p:txBody>
      </p:sp>
      <p:sp>
        <p:nvSpPr>
          <p:cNvPr id="9" name="8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BE8B677-16A7-47B7-BACD-5471368D6714}" type="datetime1">
              <a:rPr lang="tr-TR" smtClean="0"/>
              <a:t>23.12.2017</a:t>
            </a:fld>
            <a:endParaRPr lang="tr-TR"/>
          </a:p>
        </p:txBody>
      </p:sp>
      <p:sp>
        <p:nvSpPr>
          <p:cNvPr id="4" name="3 Altbilgi Yer Tutucusu"/>
          <p:cNvSpPr>
            <a:spLocks noGrp="1"/>
          </p:cNvSpPr>
          <p:nvPr>
            <p:ph type="ftr" sz="quarter" idx="11"/>
          </p:nvPr>
        </p:nvSpPr>
        <p:spPr/>
        <p:txBody>
          <a:bodyPr/>
          <a:lstStyle/>
          <a:p>
            <a:r>
              <a:rPr lang="tr-TR" smtClean="0"/>
              <a:t>AÜTF Halk Sağlığı Staj Sonu Sunumu</a:t>
            </a:r>
            <a:endParaRPr lang="tr-TR"/>
          </a:p>
        </p:txBody>
      </p:sp>
      <p:sp>
        <p:nvSpPr>
          <p:cNvPr id="5" name="4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B4AF1C4D-FD9B-40F6-A6C6-ED70675E4534}" type="datetime1">
              <a:rPr lang="tr-TR" smtClean="0"/>
              <a:t>23.12.2017</a:t>
            </a:fld>
            <a:endParaRPr lang="tr-TR"/>
          </a:p>
        </p:txBody>
      </p:sp>
      <p:sp>
        <p:nvSpPr>
          <p:cNvPr id="3" name="2 Altbilgi Yer Tutucusu"/>
          <p:cNvSpPr>
            <a:spLocks noGrp="1"/>
          </p:cNvSpPr>
          <p:nvPr>
            <p:ph type="ftr" sz="quarter" idx="11"/>
          </p:nvPr>
        </p:nvSpPr>
        <p:spPr/>
        <p:txBody>
          <a:bodyPr/>
          <a:lstStyle/>
          <a:p>
            <a:r>
              <a:rPr lang="tr-TR" smtClean="0"/>
              <a:t>AÜTF Halk Sağlığı Staj Sonu Sunumu</a:t>
            </a:r>
            <a:endParaRPr lang="tr-TR"/>
          </a:p>
        </p:txBody>
      </p:sp>
      <p:sp>
        <p:nvSpPr>
          <p:cNvPr id="4" name="3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D7AE83B-E7DF-463E-A647-E16EC279C9DD}" type="datetime1">
              <a:rPr lang="tr-TR" smtClean="0"/>
              <a:t>23.12.2017</a:t>
            </a:fld>
            <a:endParaRPr lang="tr-TR"/>
          </a:p>
        </p:txBody>
      </p:sp>
      <p:sp>
        <p:nvSpPr>
          <p:cNvPr id="6" name="5 Altbilgi Yer Tutucusu"/>
          <p:cNvSpPr>
            <a:spLocks noGrp="1"/>
          </p:cNvSpPr>
          <p:nvPr>
            <p:ph type="ftr" sz="quarter" idx="11"/>
          </p:nvPr>
        </p:nvSpPr>
        <p:spPr/>
        <p:txBody>
          <a:bodyPr/>
          <a:lstStyle/>
          <a:p>
            <a:r>
              <a:rPr lang="tr-TR" smtClean="0"/>
              <a:t>AÜTF Halk Sağlığı Staj Sonu Sunumu</a:t>
            </a:r>
            <a:endParaRPr lang="tr-TR"/>
          </a:p>
        </p:txBody>
      </p:sp>
      <p:sp>
        <p:nvSpPr>
          <p:cNvPr id="7" name="6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26DC5944-627F-4BC2-A889-F6C107DB36C9}" type="datetime1">
              <a:rPr lang="tr-TR" smtClean="0"/>
              <a:t>23.12.2017</a:t>
            </a:fld>
            <a:endParaRPr lang="tr-TR"/>
          </a:p>
        </p:txBody>
      </p:sp>
      <p:sp>
        <p:nvSpPr>
          <p:cNvPr id="6" name="5 Altbilgi Yer Tutucusu"/>
          <p:cNvSpPr>
            <a:spLocks noGrp="1"/>
          </p:cNvSpPr>
          <p:nvPr>
            <p:ph type="ftr" sz="quarter" idx="11"/>
          </p:nvPr>
        </p:nvSpPr>
        <p:spPr/>
        <p:txBody>
          <a:bodyPr/>
          <a:lstStyle/>
          <a:p>
            <a:r>
              <a:rPr lang="tr-TR" smtClean="0"/>
              <a:t>AÜTF Halk Sağlığı Staj Sonu Sunumu</a:t>
            </a:r>
            <a:endParaRPr lang="tr-TR"/>
          </a:p>
        </p:txBody>
      </p:sp>
      <p:sp>
        <p:nvSpPr>
          <p:cNvPr id="7" name="6 Slayt Numarası Yer Tutucusu"/>
          <p:cNvSpPr>
            <a:spLocks noGrp="1"/>
          </p:cNvSpPr>
          <p:nvPr>
            <p:ph type="sldNum" sz="quarter" idx="12"/>
          </p:nvPr>
        </p:nvSpPr>
        <p:spPr/>
        <p:txBody>
          <a:bodyPr/>
          <a:lstStyle/>
          <a:p>
            <a:fld id="{D32E5191-5A41-4E07-A62A-58DEF40C957A}"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164F9-0EDD-4C82-8E21-8063A0D90200}" type="datetime1">
              <a:rPr lang="tr-TR" smtClean="0"/>
              <a:t>23.12.2017</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smtClean="0"/>
              <a:t>AÜTF Halk Sağlığı Staj Sonu Sunumu</a:t>
            </a: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E5191-5A41-4E07-A62A-58DEF40C957A}"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worldometers.info/tr" TargetMode="Externa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ahmetsaltik.net/arsiv/2017/09/SAGLIK_DUZEYI_OLCUTLERI-1.pdf" TargetMode="External"/><Relationship Id="rId7" Type="http://schemas.openxmlformats.org/officeDocument/2006/relationships/image" Target="../media/image1.jpeg"/><Relationship Id="rId2" Type="http://schemas.openxmlformats.org/officeDocument/2006/relationships/hyperlink" Target="https://www.iktisatsozlugu.com/nedir-713-DEMOGRAF%C4%B0" TargetMode="External"/><Relationship Id="rId1" Type="http://schemas.openxmlformats.org/officeDocument/2006/relationships/slideLayout" Target="../slideLayouts/slideLayout2.xml"/><Relationship Id="rId6" Type="http://schemas.openxmlformats.org/officeDocument/2006/relationships/hyperlink" Target="http://www.unfpa.org/data/world-population-dashboard" TargetMode="External"/><Relationship Id="rId5" Type="http://schemas.openxmlformats.org/officeDocument/2006/relationships/hyperlink" Target="http://www.elmadagpomem.pol.tr/Sayfalar/okulumuz.aspx" TargetMode="External"/><Relationship Id="rId4" Type="http://schemas.openxmlformats.org/officeDocument/2006/relationships/hyperlink" Target="http://www.elmadag.bel.tr/elmadag.aspx?SayfaId=1"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nufusu.com/ilce/elmadag_ankara-nufusu" TargetMode="External"/><Relationship Id="rId3" Type="http://schemas.openxmlformats.org/officeDocument/2006/relationships/hyperlink" Target="http://www.tuik.gov.tr/UstMenu.do?metod=temelist" TargetMode="External"/><Relationship Id="rId7" Type="http://schemas.openxmlformats.org/officeDocument/2006/relationships/hyperlink" Target="http://www.tuik.gov.tr/ilGostergeleri/iller/ANKARA.pdf" TargetMode="External"/><Relationship Id="rId12" Type="http://schemas.openxmlformats.org/officeDocument/2006/relationships/image" Target="../media/image2.jpeg"/><Relationship Id="rId2" Type="http://schemas.openxmlformats.org/officeDocument/2006/relationships/hyperlink" Target="http://www.unfpa.org/data/world-population/TR" TargetMode="External"/><Relationship Id="rId1" Type="http://schemas.openxmlformats.org/officeDocument/2006/relationships/slideLayout" Target="../slideLayouts/slideLayout2.xml"/><Relationship Id="rId6" Type="http://schemas.openxmlformats.org/officeDocument/2006/relationships/hyperlink" Target="http://www.tuik.gov.tr/PreHaberBultenleri.do?id=24638" TargetMode="External"/><Relationship Id="rId11" Type="http://schemas.openxmlformats.org/officeDocument/2006/relationships/image" Target="../media/image1.jpeg"/><Relationship Id="rId5" Type="http://schemas.openxmlformats.org/officeDocument/2006/relationships/hyperlink" Target="http://www.tuik.gov.tr/PreHaberBultenleri.do?id=13140,23.11.2017" TargetMode="External"/><Relationship Id="rId10" Type="http://schemas.openxmlformats.org/officeDocument/2006/relationships/hyperlink" Target="http://ahmetsaltik.net/arsiv/2017/09/SAGLIK_DUZEYI_OLCUTLERI-1.pdf" TargetMode="External"/><Relationship Id="rId4" Type="http://schemas.openxmlformats.org/officeDocument/2006/relationships/hyperlink" Target="http://www.tuik.gov.tr/UstMenu.do?metod=temelist,23.12.2017" TargetMode="External"/><Relationship Id="rId9" Type="http://schemas.openxmlformats.org/officeDocument/2006/relationships/hyperlink" Target="https://www.nufusu.com/ilce/elmadag_ankara-nufusu,23.12.201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3568" y="1916832"/>
            <a:ext cx="7848872" cy="1728192"/>
          </a:xfrm>
        </p:spPr>
        <p:txBody>
          <a:bodyPr>
            <a:normAutofit fontScale="90000"/>
          </a:bodyPr>
          <a:lstStyle/>
          <a:p>
            <a:r>
              <a:rPr lang="tr-TR" b="1" dirty="0" smtClean="0">
                <a:solidFill>
                  <a:srgbClr val="000066"/>
                </a:solidFill>
              </a:rPr>
              <a:t>ANKARA ELMADAĞ </a:t>
            </a:r>
            <a:br>
              <a:rPr lang="tr-TR" b="1" dirty="0" smtClean="0">
                <a:solidFill>
                  <a:srgbClr val="000066"/>
                </a:solidFill>
              </a:rPr>
            </a:br>
            <a:r>
              <a:rPr lang="tr-TR" b="1" dirty="0" smtClean="0">
                <a:solidFill>
                  <a:srgbClr val="000066"/>
                </a:solidFill>
              </a:rPr>
              <a:t>TOPLUM SAĞLIĞI MERKEZİNİN TEMEL DEMOGRAFİK ÖZELLİKLERİ</a:t>
            </a:r>
            <a:endParaRPr lang="tr-TR" dirty="0">
              <a:solidFill>
                <a:srgbClr val="000066"/>
              </a:solidFill>
            </a:endParaRPr>
          </a:p>
        </p:txBody>
      </p:sp>
      <p:sp>
        <p:nvSpPr>
          <p:cNvPr id="3" name="2 Alt Başlık"/>
          <p:cNvSpPr>
            <a:spLocks noGrp="1"/>
          </p:cNvSpPr>
          <p:nvPr>
            <p:ph type="subTitle" idx="1"/>
          </p:nvPr>
        </p:nvSpPr>
        <p:spPr>
          <a:xfrm>
            <a:off x="1403648" y="4077072"/>
            <a:ext cx="6400800" cy="1752600"/>
          </a:xfrm>
        </p:spPr>
        <p:txBody>
          <a:bodyPr/>
          <a:lstStyle/>
          <a:p>
            <a:r>
              <a:rPr lang="tr-TR" altLang="tr-TR" b="1" dirty="0" smtClean="0">
                <a:solidFill>
                  <a:schemeClr val="tx1"/>
                </a:solidFill>
              </a:rPr>
              <a:t>Hazırlayan: </a:t>
            </a:r>
            <a:r>
              <a:rPr lang="tr-TR" altLang="tr-TR" b="1" dirty="0" err="1" smtClean="0">
                <a:solidFill>
                  <a:schemeClr val="tx1"/>
                </a:solidFill>
              </a:rPr>
              <a:t>İnt</a:t>
            </a:r>
            <a:r>
              <a:rPr lang="tr-TR" altLang="tr-TR" b="1" dirty="0" smtClean="0">
                <a:solidFill>
                  <a:schemeClr val="tx1"/>
                </a:solidFill>
              </a:rPr>
              <a:t>. Dr. Aslı KARASAKAL</a:t>
            </a:r>
          </a:p>
          <a:p>
            <a:r>
              <a:rPr lang="tr-TR" altLang="tr-TR" b="1" dirty="0" smtClean="0">
                <a:solidFill>
                  <a:schemeClr val="tx1"/>
                </a:solidFill>
              </a:rPr>
              <a:t>Danışman: Dr. Ahmet SALTIK </a:t>
            </a:r>
          </a:p>
          <a:p>
            <a:endParaRPr lang="tr-TR" dirty="0"/>
          </a:p>
        </p:txBody>
      </p:sp>
      <p:pic>
        <p:nvPicPr>
          <p:cNvPr id="4"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5"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Veri Yer Tutucusu"/>
          <p:cNvSpPr>
            <a:spLocks noGrp="1"/>
          </p:cNvSpPr>
          <p:nvPr>
            <p:ph type="dt" sz="half" idx="10"/>
          </p:nvPr>
        </p:nvSpPr>
        <p:spPr/>
        <p:txBody>
          <a:bodyPr/>
          <a:lstStyle/>
          <a:p>
            <a:fld id="{CE166215-A568-4D9A-809F-6F2277E467D2}" type="datetime1">
              <a:rPr lang="tr-TR" smtClean="0"/>
              <a:t>23.12.2017</a:t>
            </a:fld>
            <a:endParaRPr lang="tr-TR"/>
          </a:p>
        </p:txBody>
      </p:sp>
      <p:sp>
        <p:nvSpPr>
          <p:cNvPr id="10" name="9 Slayt Numarası Yer Tutucusu"/>
          <p:cNvSpPr>
            <a:spLocks noGrp="1"/>
          </p:cNvSpPr>
          <p:nvPr>
            <p:ph type="sldNum" sz="quarter" idx="12"/>
          </p:nvPr>
        </p:nvSpPr>
        <p:spPr/>
        <p:txBody>
          <a:bodyPr/>
          <a:lstStyle/>
          <a:p>
            <a:fld id="{D32E5191-5A41-4E07-A62A-58DEF40C957A}" type="slidenum">
              <a:rPr lang="tr-TR" smtClean="0"/>
              <a:t>1</a:t>
            </a:fld>
            <a:endParaRPr lang="tr-TR"/>
          </a:p>
        </p:txBody>
      </p:sp>
      <p:sp>
        <p:nvSpPr>
          <p:cNvPr id="11" name="10 Altbilgi Yer Tutucusu"/>
          <p:cNvSpPr>
            <a:spLocks noGrp="1"/>
          </p:cNvSpPr>
          <p:nvPr>
            <p:ph type="ftr" sz="quarter" idx="11"/>
          </p:nvPr>
        </p:nvSpPr>
        <p:spPr/>
        <p:txBody>
          <a:bodyPr/>
          <a:lstStyle/>
          <a:p>
            <a:r>
              <a:rPr lang="tr-TR" smtClean="0"/>
              <a:t>AÜTF Halk Sağlığı Staj Sonu Sunumu</a:t>
            </a:r>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0066"/>
                </a:solidFill>
              </a:rPr>
              <a:t>ELMADAĞ KAYAK MERKEZİ</a:t>
            </a:r>
            <a:endParaRPr lang="tr-TR" dirty="0">
              <a:solidFill>
                <a:srgbClr val="000066"/>
              </a:solidFill>
            </a:endParaRPr>
          </a:p>
        </p:txBody>
      </p:sp>
      <p:sp>
        <p:nvSpPr>
          <p:cNvPr id="3" name="2 İçerik Yer Tutucusu"/>
          <p:cNvSpPr>
            <a:spLocks noGrp="1"/>
          </p:cNvSpPr>
          <p:nvPr>
            <p:ph idx="1"/>
          </p:nvPr>
        </p:nvSpPr>
        <p:spPr/>
        <p:txBody>
          <a:bodyPr/>
          <a:lstStyle/>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10</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çerik Yer Tutucusu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1560" y="1628800"/>
            <a:ext cx="7994004" cy="4464496"/>
          </a:xfrm>
          <a:prstGeom prst="rect">
            <a:avLst/>
          </a:prstGeom>
          <a:ln w="25400" cap="flat" cmpd="sng" algn="ctr">
            <a:solidFill>
              <a:schemeClr val="tx1"/>
            </a:solidFill>
            <a:prstDash val="solid"/>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000066"/>
                </a:solidFill>
                <a:cs typeface="Times New Roman" panose="02020603050405020304" pitchFamily="18" charset="0"/>
              </a:rPr>
              <a:t>Dünyanın Temel Demografik Verileri</a:t>
            </a:r>
            <a:endParaRPr lang="tr-TR" sz="3200" b="1" dirty="0">
              <a:solidFill>
                <a:srgbClr val="000066"/>
              </a:solidFill>
            </a:endParaRPr>
          </a:p>
        </p:txBody>
      </p:sp>
      <p:sp>
        <p:nvSpPr>
          <p:cNvPr id="3" name="2 İçerik Yer Tutucusu"/>
          <p:cNvSpPr>
            <a:spLocks noGrp="1"/>
          </p:cNvSpPr>
          <p:nvPr>
            <p:ph idx="1"/>
          </p:nvPr>
        </p:nvSpPr>
        <p:spPr/>
        <p:txBody>
          <a:bodyPr/>
          <a:lstStyle/>
          <a:p>
            <a:r>
              <a:rPr lang="tr-TR" sz="2800" dirty="0" smtClean="0"/>
              <a:t>Dünya nüfusu 2017 verilerine göre; 7.550 milyardır. </a:t>
            </a:r>
          </a:p>
          <a:p>
            <a:r>
              <a:rPr lang="tr-TR" sz="2800" dirty="0" smtClean="0"/>
              <a:t>Bu nüfusun;</a:t>
            </a:r>
          </a:p>
          <a:p>
            <a:pPr>
              <a:buNone/>
            </a:pPr>
            <a:r>
              <a:rPr lang="tr-TR" sz="2800" dirty="0" smtClean="0"/>
              <a:t>     %26’sını 0-14 yaş,</a:t>
            </a:r>
          </a:p>
          <a:p>
            <a:pPr>
              <a:buNone/>
            </a:pPr>
            <a:r>
              <a:rPr lang="tr-TR" sz="2800" dirty="0" smtClean="0"/>
              <a:t>     %65’ini 15-65 yaş,</a:t>
            </a:r>
          </a:p>
          <a:p>
            <a:pPr>
              <a:buNone/>
            </a:pPr>
            <a:r>
              <a:rPr lang="tr-TR" sz="2800" dirty="0" smtClean="0"/>
              <a:t>     %9’unu ise 65 yaş üzeri oluşturmaktadır.</a:t>
            </a:r>
          </a:p>
          <a:p>
            <a:r>
              <a:rPr lang="tr-TR" sz="2800" dirty="0" smtClean="0"/>
              <a:t>Beklenen ortalama yaşam süresi kadın için 74, erkek içinse 70tir. </a:t>
            </a:r>
            <a:r>
              <a:rPr lang="tr-TR" sz="2400" b="1" dirty="0" smtClean="0">
                <a:solidFill>
                  <a:schemeClr val="tx1"/>
                </a:solidFill>
              </a:rPr>
              <a:t>(6)</a:t>
            </a:r>
          </a:p>
          <a:p>
            <a:r>
              <a:rPr lang="tr-TR" sz="2400" dirty="0" smtClean="0">
                <a:solidFill>
                  <a:schemeClr val="tx1"/>
                </a:solidFill>
                <a:hlinkClick r:id="rId2"/>
              </a:rPr>
              <a:t>www.</a:t>
            </a:r>
            <a:r>
              <a:rPr lang="tr-TR" sz="2400" dirty="0" err="1" smtClean="0">
                <a:solidFill>
                  <a:schemeClr val="tx1"/>
                </a:solidFill>
                <a:hlinkClick r:id="rId2"/>
              </a:rPr>
              <a:t>worldometers</a:t>
            </a:r>
            <a:r>
              <a:rPr lang="tr-TR" sz="2400" dirty="0" smtClean="0">
                <a:solidFill>
                  <a:schemeClr val="tx1"/>
                </a:solidFill>
                <a:hlinkClick r:id="rId2"/>
              </a:rPr>
              <a:t>.</a:t>
            </a:r>
            <a:r>
              <a:rPr lang="tr-TR" sz="2400" dirty="0" err="1" smtClean="0">
                <a:solidFill>
                  <a:schemeClr val="tx1"/>
                </a:solidFill>
                <a:hlinkClick r:id="rId2"/>
              </a:rPr>
              <a:t>info</a:t>
            </a:r>
            <a:r>
              <a:rPr lang="tr-TR" sz="2400" dirty="0" smtClean="0">
                <a:solidFill>
                  <a:schemeClr val="tx1"/>
                </a:solidFill>
                <a:hlinkClick r:id="rId2"/>
              </a:rPr>
              <a:t>/tr</a:t>
            </a:r>
            <a:r>
              <a:rPr lang="tr-TR" sz="2400" dirty="0" smtClean="0">
                <a:solidFill>
                  <a:schemeClr val="tx1"/>
                </a:solidFill>
              </a:rPr>
              <a:t> </a:t>
            </a:r>
            <a:r>
              <a:rPr lang="tr-TR" sz="2400" b="1" dirty="0" smtClean="0">
                <a:solidFill>
                  <a:schemeClr val="tx1"/>
                </a:solidFill>
              </a:rPr>
              <a:t> </a:t>
            </a:r>
            <a:r>
              <a:rPr lang="tr-TR" sz="2400" dirty="0" smtClean="0">
                <a:solidFill>
                  <a:schemeClr val="tx1"/>
                </a:solidFill>
              </a:rPr>
              <a:t>verilerine göre 23.12.2017 saat 15.50’de dünya nüfusu  7.589.938.580’dir.</a:t>
            </a:r>
          </a:p>
          <a:p>
            <a:endParaRPr lang="tr-TR" sz="2800" b="1" dirty="0" smtClean="0">
              <a:solidFill>
                <a:schemeClr val="tx1"/>
              </a:solidFill>
            </a:endParaRPr>
          </a:p>
          <a:p>
            <a:endParaRPr lang="tr-TR" sz="2800" b="1" dirty="0" smtClean="0">
              <a:solidFill>
                <a:schemeClr val="tx1"/>
              </a:solidFill>
            </a:endParaRPr>
          </a:p>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11</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İçerik Yer Tutucusu 2"/>
          <p:cNvSpPr txBox="1">
            <a:spLocks/>
          </p:cNvSpPr>
          <p:nvPr/>
        </p:nvSpPr>
        <p:spPr>
          <a:xfrm>
            <a:off x="457200" y="1600200"/>
            <a:ext cx="8075240"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000" b="1" dirty="0" smtClean="0">
                <a:solidFill>
                  <a:srgbClr val="000066"/>
                </a:solidFill>
                <a:cs typeface="Times New Roman" panose="02020603050405020304" pitchFamily="18" charset="0"/>
              </a:rPr>
              <a:t>Türkiye’nin</a:t>
            </a:r>
            <a:r>
              <a:rPr lang="tr-TR" sz="3000" b="1" dirty="0" smtClean="0">
                <a:solidFill>
                  <a:srgbClr val="000066"/>
                </a:solidFill>
                <a:cs typeface="Times New Roman" panose="02020603050405020304" pitchFamily="18" charset="0"/>
              </a:rPr>
              <a:t> Temel Demografik Verileri</a:t>
            </a:r>
            <a:endParaRPr lang="tr-TR" sz="3000" b="1"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12</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a:spLocks noGrp="1"/>
          </p:cNvSpPr>
          <p:nvPr>
            <p:ph idx="1"/>
          </p:nvPr>
        </p:nvSpPr>
        <p:spPr>
          <a:ln>
            <a:solidFill>
              <a:schemeClr val="tx1"/>
            </a:solidFill>
            <a:headEnd/>
            <a:tailEnd/>
          </a:ln>
        </p:spPr>
        <p:style>
          <a:lnRef idx="2">
            <a:schemeClr val="accent2"/>
          </a:lnRef>
          <a:fillRef idx="1">
            <a:schemeClr val="lt1"/>
          </a:fillRef>
          <a:effectRef idx="0">
            <a:schemeClr val="accent2"/>
          </a:effectRef>
          <a:fontRef idx="minor">
            <a:schemeClr val="dk1"/>
          </a:fontRef>
        </p:style>
        <p:txBody>
          <a:bodyPr>
            <a:normAutofit/>
          </a:bodyPr>
          <a:lstStyle/>
          <a:p>
            <a:r>
              <a:rPr lang="tr-TR" sz="2400" dirty="0" smtClean="0"/>
              <a:t>Türkiye nüfusu UNFPA (Birleşmiş Milletler Nüfus Fonu) 2017 verilerine göre: </a:t>
            </a:r>
            <a:r>
              <a:rPr lang="tr-TR" sz="2400" dirty="0" smtClean="0"/>
              <a:t>	80.7 </a:t>
            </a:r>
            <a:r>
              <a:rPr lang="tr-TR" sz="2400" dirty="0" smtClean="0"/>
              <a:t>milyondur.</a:t>
            </a:r>
          </a:p>
          <a:p>
            <a:r>
              <a:rPr lang="tr-TR" sz="2400" dirty="0" smtClean="0"/>
              <a:t>Bunların </a:t>
            </a:r>
            <a:endParaRPr lang="tr-TR" sz="2400" dirty="0" smtClean="0"/>
          </a:p>
          <a:p>
            <a:pPr>
              <a:buNone/>
            </a:pPr>
            <a:r>
              <a:rPr lang="tr-TR" sz="2400" dirty="0" smtClean="0"/>
              <a:t>	%25’i	 </a:t>
            </a:r>
            <a:r>
              <a:rPr lang="tr-TR" sz="2400" dirty="0" smtClean="0"/>
              <a:t>0-14 yaş arasında</a:t>
            </a:r>
            <a:r>
              <a:rPr lang="tr-TR" sz="2400" dirty="0" smtClean="0"/>
              <a:t>,</a:t>
            </a:r>
          </a:p>
          <a:p>
            <a:pPr>
              <a:buNone/>
            </a:pPr>
            <a:r>
              <a:rPr lang="tr-TR" sz="2400" dirty="0" smtClean="0"/>
              <a:t>	 </a:t>
            </a:r>
            <a:r>
              <a:rPr lang="tr-TR" sz="2400" dirty="0" smtClean="0"/>
              <a:t>%</a:t>
            </a:r>
            <a:r>
              <a:rPr lang="tr-TR" sz="2400" dirty="0" smtClean="0"/>
              <a:t>67’si	15-64 </a:t>
            </a:r>
            <a:r>
              <a:rPr lang="tr-TR" sz="2400" dirty="0" smtClean="0"/>
              <a:t>yaş arasında </a:t>
            </a:r>
            <a:endParaRPr lang="tr-TR" sz="2400" dirty="0"/>
          </a:p>
          <a:p>
            <a:pPr>
              <a:buNone/>
            </a:pPr>
            <a:r>
              <a:rPr lang="tr-TR" sz="2400" dirty="0" smtClean="0"/>
              <a:t>	 </a:t>
            </a:r>
            <a:r>
              <a:rPr lang="tr-TR" sz="2400" dirty="0" smtClean="0"/>
              <a:t>%8’i ise </a:t>
            </a:r>
            <a:r>
              <a:rPr lang="tr-TR" sz="2400" dirty="0" smtClean="0"/>
              <a:t>	65 </a:t>
            </a:r>
            <a:r>
              <a:rPr lang="tr-TR" sz="2400" dirty="0" smtClean="0"/>
              <a:t>yaş üstüdür.</a:t>
            </a:r>
          </a:p>
          <a:p>
            <a:r>
              <a:rPr lang="tr-TR" sz="2400" dirty="0" smtClean="0"/>
              <a:t>2017 yılında yaşam beklentisi </a:t>
            </a:r>
            <a:endParaRPr lang="tr-TR" sz="2400" dirty="0" smtClean="0"/>
          </a:p>
          <a:p>
            <a:pPr>
              <a:buNone/>
            </a:pPr>
            <a:r>
              <a:rPr lang="tr-TR" sz="2400" dirty="0" smtClean="0"/>
              <a:t> Kadınlarda	 </a:t>
            </a:r>
            <a:r>
              <a:rPr lang="tr-TR" sz="2400" dirty="0" smtClean="0"/>
              <a:t>79, </a:t>
            </a:r>
            <a:endParaRPr lang="tr-TR" sz="2400" dirty="0" smtClean="0"/>
          </a:p>
          <a:p>
            <a:pPr>
              <a:buNone/>
            </a:pPr>
            <a:r>
              <a:rPr lang="tr-TR" sz="2400" dirty="0" smtClean="0"/>
              <a:t>erkeklerde ise	 </a:t>
            </a:r>
            <a:r>
              <a:rPr lang="tr-TR" sz="2400" dirty="0" smtClean="0"/>
              <a:t>73 yıldır.</a:t>
            </a:r>
            <a:r>
              <a:rPr lang="tr-TR" sz="2400" b="1" dirty="0" smtClean="0"/>
              <a:t> </a:t>
            </a:r>
            <a:r>
              <a:rPr lang="tr-TR" sz="2400" b="1" dirty="0" smtClean="0"/>
              <a:t>(7)</a:t>
            </a:r>
            <a:endParaRPr lang="tr-TR" sz="1800" b="1" dirty="0" smtClean="0"/>
          </a:p>
          <a:p>
            <a:endParaRPr lang="tr-TR" sz="18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b="1" dirty="0" smtClean="0">
                <a:solidFill>
                  <a:srgbClr val="000066"/>
                </a:solidFill>
                <a:cs typeface="Times New Roman" panose="02020603050405020304" pitchFamily="18" charset="0"/>
              </a:rPr>
              <a:t>Türkiye’nin Temel Demografik Verileri -2</a:t>
            </a:r>
            <a:endParaRPr lang="tr-TR" sz="2800" dirty="0"/>
          </a:p>
        </p:txBody>
      </p:sp>
      <p:sp>
        <p:nvSpPr>
          <p:cNvPr id="3" name="2 İçerik Yer Tutucusu"/>
          <p:cNvSpPr>
            <a:spLocks noGrp="1"/>
          </p:cNvSpPr>
          <p:nvPr>
            <p:ph idx="1"/>
          </p:nvPr>
        </p:nvSpPr>
        <p:spPr>
          <a:xfrm>
            <a:off x="457200" y="1484784"/>
            <a:ext cx="8229600" cy="4824536"/>
          </a:xfrm>
        </p:spPr>
        <p:txBody>
          <a:bodyPr>
            <a:normAutofit fontScale="92500" lnSpcReduction="20000"/>
          </a:bodyPr>
          <a:lstStyle/>
          <a:p>
            <a:endParaRPr lang="tr-TR" dirty="0" smtClean="0">
              <a:latin typeface="Calibri" panose="020F0502020204030204" pitchFamily="34" charset="0"/>
            </a:endParaRPr>
          </a:p>
          <a:p>
            <a:r>
              <a:rPr lang="tr-TR" dirty="0" smtClean="0">
                <a:latin typeface="Calibri" panose="020F0502020204030204" pitchFamily="34" charset="0"/>
              </a:rPr>
              <a:t>1927 yılında nüfusun </a:t>
            </a:r>
          </a:p>
          <a:p>
            <a:pPr>
              <a:buNone/>
            </a:pPr>
            <a:r>
              <a:rPr lang="tr-TR" dirty="0">
                <a:latin typeface="Calibri" panose="020F0502020204030204" pitchFamily="34" charset="0"/>
              </a:rPr>
              <a:t>	</a:t>
            </a:r>
            <a:r>
              <a:rPr lang="tr-TR" dirty="0" smtClean="0">
                <a:latin typeface="Calibri" panose="020F0502020204030204" pitchFamily="34" charset="0"/>
              </a:rPr>
              <a:t>%75,8’i kırda yaşarken, </a:t>
            </a:r>
          </a:p>
          <a:p>
            <a:pPr>
              <a:buNone/>
            </a:pPr>
            <a:r>
              <a:rPr lang="tr-TR" dirty="0" smtClean="0">
                <a:latin typeface="Calibri" panose="020F0502020204030204" pitchFamily="34" charset="0"/>
              </a:rPr>
              <a:t>	%24,2’si kentte yaşıyordu.</a:t>
            </a:r>
          </a:p>
          <a:p>
            <a:r>
              <a:rPr lang="tr-TR" dirty="0" smtClean="0">
                <a:latin typeface="Calibri" panose="020F0502020204030204" pitchFamily="34" charset="0"/>
              </a:rPr>
              <a:t>2016 yılına baktığımızda ise </a:t>
            </a:r>
          </a:p>
          <a:p>
            <a:pPr>
              <a:buNone/>
            </a:pPr>
            <a:r>
              <a:rPr lang="tr-TR" dirty="0">
                <a:latin typeface="Calibri" panose="020F0502020204030204" pitchFamily="34" charset="0"/>
              </a:rPr>
              <a:t>	</a:t>
            </a:r>
            <a:r>
              <a:rPr lang="tr-TR" dirty="0" smtClean="0">
                <a:latin typeface="Calibri" panose="020F0502020204030204" pitchFamily="34" charset="0"/>
              </a:rPr>
              <a:t>%7,7 kırda yaşayıp,                  </a:t>
            </a:r>
          </a:p>
          <a:p>
            <a:pPr>
              <a:buNone/>
            </a:pPr>
            <a:r>
              <a:rPr lang="tr-TR" dirty="0">
                <a:latin typeface="Calibri" panose="020F0502020204030204" pitchFamily="34" charset="0"/>
              </a:rPr>
              <a:t>	</a:t>
            </a:r>
            <a:r>
              <a:rPr lang="tr-TR" dirty="0" smtClean="0">
                <a:latin typeface="Calibri" panose="020F0502020204030204" pitchFamily="34" charset="0"/>
              </a:rPr>
              <a:t>% 92,3 ise kentte yaşamaktadır.</a:t>
            </a:r>
            <a:r>
              <a:rPr lang="tr-TR" sz="2400" dirty="0">
                <a:latin typeface="Calibri" panose="020F0502020204030204" pitchFamily="34" charset="0"/>
              </a:rPr>
              <a:t> </a:t>
            </a:r>
            <a:r>
              <a:rPr lang="tr-TR" sz="2600" b="1" dirty="0" smtClean="0">
                <a:latin typeface="Calibri" panose="020F0502020204030204" pitchFamily="34" charset="0"/>
              </a:rPr>
              <a:t>(8)</a:t>
            </a:r>
            <a:r>
              <a:rPr lang="tr-TR" sz="2600" b="1" dirty="0" smtClean="0">
                <a:latin typeface="Calibri" panose="020F0502020204030204" pitchFamily="34" charset="0"/>
              </a:rPr>
              <a:t> </a:t>
            </a:r>
            <a:endParaRPr lang="tr-TR" b="1" dirty="0" smtClean="0">
              <a:latin typeface="Calibri" panose="020F0502020204030204" pitchFamily="34" charset="0"/>
            </a:endParaRPr>
          </a:p>
          <a:p>
            <a:r>
              <a:rPr lang="tr-TR" dirty="0" smtClean="0">
                <a:latin typeface="Calibri" panose="020F0502020204030204" pitchFamily="34" charset="0"/>
              </a:rPr>
              <a:t>1935 yılında ortanca yaş 21,2 iken </a:t>
            </a:r>
          </a:p>
          <a:p>
            <a:pPr>
              <a:buNone/>
            </a:pPr>
            <a:r>
              <a:rPr lang="tr-TR" dirty="0">
                <a:latin typeface="Calibri" panose="020F0502020204030204" pitchFamily="34" charset="0"/>
              </a:rPr>
              <a:t>	</a:t>
            </a:r>
            <a:r>
              <a:rPr lang="tr-TR" dirty="0" smtClean="0">
                <a:latin typeface="Calibri" panose="020F0502020204030204" pitchFamily="34" charset="0"/>
              </a:rPr>
              <a:t>2016 yılında 31,4’tür. </a:t>
            </a:r>
            <a:endParaRPr lang="tr-TR" dirty="0">
              <a:latin typeface="Calibri" panose="020F0502020204030204" pitchFamily="34" charset="0"/>
            </a:endParaRPr>
          </a:p>
          <a:p>
            <a:pPr>
              <a:buNone/>
            </a:pPr>
            <a:r>
              <a:rPr lang="tr-TR" dirty="0" smtClean="0">
                <a:latin typeface="Calibri" panose="020F0502020204030204" pitchFamily="34" charset="0"/>
              </a:rPr>
              <a:t>	2023 yılında beklenen ortanca yaş 34,6’dır.</a:t>
            </a:r>
            <a:r>
              <a:rPr lang="tr-TR" sz="3500" b="1" dirty="0" smtClean="0">
                <a:latin typeface="Calibri" panose="020F0502020204030204" pitchFamily="34" charset="0"/>
              </a:rPr>
              <a:t> </a:t>
            </a:r>
            <a:r>
              <a:rPr lang="tr-TR" sz="2600" b="1" dirty="0" smtClean="0">
                <a:latin typeface="Calibri" panose="020F0502020204030204" pitchFamily="34" charset="0"/>
              </a:rPr>
              <a:t>(9)</a:t>
            </a:r>
            <a:endParaRPr lang="tr-TR" sz="2400" b="1" dirty="0" smtClean="0">
              <a:latin typeface="Calibri" panose="020F0502020204030204" pitchFamily="34" charset="0"/>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13</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8075240"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900" b="1" dirty="0" smtClean="0">
                <a:solidFill>
                  <a:srgbClr val="000066"/>
                </a:solidFill>
                <a:cs typeface="Times New Roman" panose="02020603050405020304" pitchFamily="18" charset="0"/>
              </a:rPr>
              <a:t>Türkiye’nin Temel Demografik Verileri -3</a:t>
            </a:r>
            <a:endParaRPr lang="tr-TR" sz="2900" b="1" dirty="0"/>
          </a:p>
        </p:txBody>
      </p:sp>
      <p:sp>
        <p:nvSpPr>
          <p:cNvPr id="3" name="2 İçerik Yer Tutucusu"/>
          <p:cNvSpPr>
            <a:spLocks noGrp="1"/>
          </p:cNvSpPr>
          <p:nvPr>
            <p:ph idx="1"/>
          </p:nvPr>
        </p:nvSpPr>
        <p:spPr>
          <a:xfrm>
            <a:off x="457200" y="1484784"/>
            <a:ext cx="8229600" cy="4896544"/>
          </a:xfrm>
        </p:spPr>
        <p:txBody>
          <a:bodyPr>
            <a:normAutofit fontScale="85000" lnSpcReduction="20000"/>
          </a:bodyPr>
          <a:lstStyle/>
          <a:p>
            <a:endParaRPr lang="tr-TR" sz="3000" dirty="0" smtClean="0">
              <a:latin typeface="+mj-lt"/>
            </a:endParaRPr>
          </a:p>
          <a:p>
            <a:r>
              <a:rPr lang="tr-TR" sz="3000" dirty="0" smtClean="0">
                <a:latin typeface="+mj-lt"/>
              </a:rPr>
              <a:t>Türkiye nüfusunun TUİK verilerine göre 2023 yılında </a:t>
            </a:r>
          </a:p>
          <a:p>
            <a:pPr>
              <a:buNone/>
            </a:pPr>
            <a:r>
              <a:rPr lang="tr-TR" sz="3000" dirty="0">
                <a:latin typeface="+mj-lt"/>
              </a:rPr>
              <a:t>	</a:t>
            </a:r>
            <a:r>
              <a:rPr lang="tr-TR" sz="3000" dirty="0" smtClean="0">
                <a:latin typeface="+mj-lt"/>
              </a:rPr>
              <a:t>84 247 088 kişi olması beklenmektedir.</a:t>
            </a:r>
          </a:p>
          <a:p>
            <a:r>
              <a:rPr lang="tr-TR" sz="3000" dirty="0" smtClean="0">
                <a:latin typeface="+mj-lt"/>
              </a:rPr>
              <a:t>Türkiye nüfusunun 2050 yılında ise 94,6 milyon olması beklenmektedir. </a:t>
            </a:r>
            <a:r>
              <a:rPr lang="tr-TR" sz="3000" b="1" dirty="0" smtClean="0">
                <a:latin typeface="+mj-lt"/>
              </a:rPr>
              <a:t>(10) </a:t>
            </a:r>
          </a:p>
          <a:p>
            <a:r>
              <a:rPr lang="tr-TR" sz="3000" dirty="0" smtClean="0">
                <a:solidFill>
                  <a:srgbClr val="000000"/>
                </a:solidFill>
                <a:latin typeface="+mj-lt"/>
              </a:rPr>
              <a:t>Türkiye nüfusu 31 Aralık 2016 tarihi itibarıyla 79 milyon 814 bin 871 kişi oldu.</a:t>
            </a:r>
          </a:p>
          <a:p>
            <a:pPr algn="just"/>
            <a:r>
              <a:rPr lang="tr-TR" sz="3000" dirty="0" smtClean="0">
                <a:solidFill>
                  <a:srgbClr val="000000"/>
                </a:solidFill>
                <a:latin typeface="+mj-lt"/>
              </a:rPr>
              <a:t>Türkiye’de ikamet eden nüfus 2016 yılında, bir önceki yıla göre 1 milyon 73 bin 818 kişi arttı. </a:t>
            </a:r>
          </a:p>
          <a:p>
            <a:pPr algn="just"/>
            <a:r>
              <a:rPr lang="tr-TR" sz="3000" dirty="0" smtClean="0">
                <a:solidFill>
                  <a:srgbClr val="000000"/>
                </a:solidFill>
                <a:latin typeface="+mj-lt"/>
              </a:rPr>
              <a:t>Erkek nüfus 40 milyon 43 bin 650 kişi olurken, kadın nüfus 39 milyon 771 bin 221 kişi oldu. </a:t>
            </a:r>
          </a:p>
          <a:p>
            <a:pPr algn="just"/>
            <a:r>
              <a:rPr lang="tr-TR" sz="3000" dirty="0" smtClean="0">
                <a:solidFill>
                  <a:srgbClr val="000000"/>
                </a:solidFill>
                <a:latin typeface="+mj-lt"/>
              </a:rPr>
              <a:t>Buna göre toplam nüfusun %50,2’sini erkekler, %49,8’ini ise kadınlar oluşturdu. </a:t>
            </a:r>
            <a:r>
              <a:rPr lang="tr-TR" sz="3000" b="1" dirty="0" smtClean="0">
                <a:solidFill>
                  <a:srgbClr val="000000"/>
                </a:solidFill>
                <a:latin typeface="+mj-lt"/>
              </a:rPr>
              <a:t>(11)</a:t>
            </a:r>
            <a:endParaRPr lang="tr-TR" sz="3000" b="1" dirty="0" smtClean="0">
              <a:latin typeface="+mj-lt"/>
            </a:endParaRPr>
          </a:p>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14</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8291264"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0066"/>
                </a:solidFill>
              </a:rPr>
              <a:t>Türkiye Nüfus Piramidi</a:t>
            </a:r>
            <a:endParaRPr lang="tr-TR"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15</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http://www.tuik.gov.tr/hb/73/kapak/24638_img_1_73_31.01.2017-613200300.jpg"/>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51719" y="1844824"/>
            <a:ext cx="5228785" cy="389645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İçerik Yer Tutucusu 2"/>
          <p:cNvSpPr txBox="1">
            <a:spLocks/>
          </p:cNvSpPr>
          <p:nvPr/>
        </p:nvSpPr>
        <p:spPr>
          <a:xfrm>
            <a:off x="1475656" y="1600200"/>
            <a:ext cx="6336704"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b="1" dirty="0" smtClean="0">
                <a:solidFill>
                  <a:srgbClr val="000066"/>
                </a:solidFill>
                <a:cs typeface="Times New Roman" panose="02020603050405020304" pitchFamily="18" charset="0"/>
              </a:rPr>
              <a:t>Ankara’nın </a:t>
            </a:r>
            <a:br>
              <a:rPr lang="tr-TR" sz="3600" b="1" dirty="0" smtClean="0">
                <a:solidFill>
                  <a:srgbClr val="000066"/>
                </a:solidFill>
                <a:cs typeface="Times New Roman" panose="02020603050405020304" pitchFamily="18" charset="0"/>
              </a:rPr>
            </a:br>
            <a:r>
              <a:rPr lang="tr-TR" sz="3600" b="1" dirty="0" smtClean="0">
                <a:solidFill>
                  <a:srgbClr val="000066"/>
                </a:solidFill>
                <a:cs typeface="Times New Roman" panose="02020603050405020304" pitchFamily="18" charset="0"/>
              </a:rPr>
              <a:t>Temel Demografik Verileri</a:t>
            </a:r>
            <a:endParaRPr lang="tr-TR" sz="3600" b="1" dirty="0">
              <a:solidFill>
                <a:srgbClr val="000066"/>
              </a:solidFill>
            </a:endParaRPr>
          </a:p>
        </p:txBody>
      </p:sp>
      <p:sp>
        <p:nvSpPr>
          <p:cNvPr id="3" name="2 İçerik Yer Tutucusu"/>
          <p:cNvSpPr>
            <a:spLocks noGrp="1"/>
          </p:cNvSpPr>
          <p:nvPr>
            <p:ph idx="1"/>
          </p:nvPr>
        </p:nvSpPr>
        <p:spPr/>
        <p:txBody>
          <a:bodyPr>
            <a:normAutofit fontScale="92500" lnSpcReduction="10000"/>
          </a:bodyPr>
          <a:lstStyle/>
          <a:p>
            <a:r>
              <a:rPr lang="tr-TR" dirty="0" smtClean="0"/>
              <a:t>Ankara’nın 2013 yılı nüfusu 5 045 083’dir. </a:t>
            </a:r>
          </a:p>
          <a:p>
            <a:r>
              <a:rPr lang="tr-TR" dirty="0" smtClean="0"/>
              <a:t>31 Aralık 2013 adrese dayalı nüfus kayıt sistemlerine göre Ankara’da nüfusun tamamı il ve ilçe merkezlerinde yaşamaktadır. Bu oran Türkiye için %91,3’tür.</a:t>
            </a:r>
          </a:p>
          <a:p>
            <a:r>
              <a:rPr lang="tr-TR" dirty="0" smtClean="0"/>
              <a:t>Ankara ili nüfus yoğunluğu büyüklük olarak 206 kişi/km2 değeri ile 100 olan Türkiye değerinin oldukça üstündedir. </a:t>
            </a:r>
          </a:p>
          <a:p>
            <a:r>
              <a:rPr lang="tr-TR" dirty="0" smtClean="0"/>
              <a:t>2013 yılında Ankara’da nüfus artış hızı binde 15,9’dur. </a:t>
            </a:r>
            <a:r>
              <a:rPr lang="tr-TR" b="1" dirty="0" smtClean="0"/>
              <a:t>(12)</a:t>
            </a: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16</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8291264"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b="1" dirty="0" smtClean="0">
                <a:solidFill>
                  <a:srgbClr val="000066"/>
                </a:solidFill>
                <a:cs typeface="Times New Roman" panose="02020603050405020304" pitchFamily="18" charset="0"/>
              </a:rPr>
              <a:t>Ankara’nın </a:t>
            </a:r>
            <a:br>
              <a:rPr lang="tr-TR" sz="3600" b="1" dirty="0" smtClean="0">
                <a:solidFill>
                  <a:srgbClr val="000066"/>
                </a:solidFill>
                <a:cs typeface="Times New Roman" panose="02020603050405020304" pitchFamily="18" charset="0"/>
              </a:rPr>
            </a:br>
            <a:r>
              <a:rPr lang="tr-TR" sz="3600" b="1" dirty="0" smtClean="0">
                <a:solidFill>
                  <a:srgbClr val="000066"/>
                </a:solidFill>
                <a:cs typeface="Times New Roman" panose="02020603050405020304" pitchFamily="18" charset="0"/>
              </a:rPr>
              <a:t>Temel Demografik Verileri-2</a:t>
            </a:r>
            <a:endParaRPr lang="tr-TR" sz="3600" b="1" dirty="0"/>
          </a:p>
        </p:txBody>
      </p:sp>
      <p:sp>
        <p:nvSpPr>
          <p:cNvPr id="3" name="2 İçerik Yer Tutucusu"/>
          <p:cNvSpPr>
            <a:spLocks noGrp="1"/>
          </p:cNvSpPr>
          <p:nvPr>
            <p:ph idx="1"/>
          </p:nvPr>
        </p:nvSpPr>
        <p:spPr/>
        <p:txBody>
          <a:bodyPr/>
          <a:lstStyle/>
          <a:p>
            <a:endParaRPr lang="tr-TR" dirty="0" smtClean="0"/>
          </a:p>
          <a:p>
            <a:r>
              <a:rPr lang="tr-TR" dirty="0" smtClean="0"/>
              <a:t>2012-2013 net göç hızına bakıldığında Ankara, binde 6,5 ile göç alan iller arasındadır. </a:t>
            </a:r>
          </a:p>
          <a:p>
            <a:r>
              <a:rPr lang="tr-TR" dirty="0" smtClean="0"/>
              <a:t>Ankara’da kaba doğum hızı 2013 yılında 14,5’tur. (Türkiye’de </a:t>
            </a:r>
            <a:r>
              <a:rPr lang="tr-TR" dirty="0" smtClean="0"/>
              <a:t>16,9)</a:t>
            </a:r>
          </a:p>
          <a:p>
            <a:r>
              <a:rPr lang="tr-TR" dirty="0" smtClean="0"/>
              <a:t>Ankara’da bebek ölüm hızı 7,9’dur. </a:t>
            </a:r>
            <a:r>
              <a:rPr lang="tr-TR" b="1" dirty="0" smtClean="0"/>
              <a:t>(12)</a:t>
            </a:r>
          </a:p>
          <a:p>
            <a:endParaRPr lang="tr-TR" dirty="0" smtClean="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17</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8291264"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marL="539496" indent="-457200">
              <a:defRPr/>
            </a:pPr>
            <a:r>
              <a:rPr lang="tr-TR" sz="3600" b="1" dirty="0">
                <a:solidFill>
                  <a:srgbClr val="000066"/>
                </a:solidFill>
                <a:cs typeface="Times New Roman" panose="02020603050405020304" pitchFamily="18" charset="0"/>
              </a:rPr>
              <a:t>Elmadağ İlçesinin </a:t>
            </a:r>
            <a:br>
              <a:rPr lang="tr-TR" sz="3600" b="1" dirty="0">
                <a:solidFill>
                  <a:srgbClr val="000066"/>
                </a:solidFill>
                <a:cs typeface="Times New Roman" panose="02020603050405020304" pitchFamily="18" charset="0"/>
              </a:rPr>
            </a:br>
            <a:r>
              <a:rPr lang="tr-TR" sz="3600" b="1" dirty="0">
                <a:solidFill>
                  <a:srgbClr val="000066"/>
                </a:solidFill>
                <a:cs typeface="Times New Roman" panose="02020603050405020304" pitchFamily="18" charset="0"/>
              </a:rPr>
              <a:t>	Temel Demografik </a:t>
            </a:r>
            <a:r>
              <a:rPr lang="tr-TR" sz="3600" b="1" dirty="0" smtClean="0">
                <a:solidFill>
                  <a:srgbClr val="000066"/>
                </a:solidFill>
                <a:cs typeface="Times New Roman" panose="02020603050405020304" pitchFamily="18" charset="0"/>
              </a:rPr>
              <a:t>Verileri</a:t>
            </a:r>
            <a:endParaRPr lang="tr-TR" sz="3600" b="1" dirty="0">
              <a:solidFill>
                <a:srgbClr val="000066"/>
              </a:solidFill>
            </a:endParaRPr>
          </a:p>
        </p:txBody>
      </p:sp>
      <p:sp>
        <p:nvSpPr>
          <p:cNvPr id="3" name="2 İçerik Yer Tutucusu"/>
          <p:cNvSpPr>
            <a:spLocks noGrp="1"/>
          </p:cNvSpPr>
          <p:nvPr>
            <p:ph idx="1"/>
          </p:nvPr>
        </p:nvSpPr>
        <p:spPr>
          <a:xfrm>
            <a:off x="457200" y="1600200"/>
            <a:ext cx="5410944" cy="4525963"/>
          </a:xfrm>
        </p:spPr>
        <p:txBody>
          <a:bodyPr>
            <a:normAutofit fontScale="92500" lnSpcReduction="10000"/>
          </a:bodyPr>
          <a:lstStyle/>
          <a:p>
            <a:r>
              <a:rPr lang="tr-TR" dirty="0" smtClean="0">
                <a:solidFill>
                  <a:srgbClr val="000000"/>
                </a:solidFill>
                <a:latin typeface="Arial" panose="020B0604020202020204" pitchFamily="34" charset="0"/>
              </a:rPr>
              <a:t>Elmadağ, Ankara’nın 25 ilçesi arasında,    nüfus yoğunluğu bakımından 14. sırada yer alan ilçesidir.</a:t>
            </a:r>
          </a:p>
          <a:p>
            <a:r>
              <a:rPr lang="tr-TR" dirty="0" smtClean="0">
                <a:solidFill>
                  <a:srgbClr val="000000"/>
                </a:solidFill>
                <a:latin typeface="Arial" panose="020B0604020202020204" pitchFamily="34" charset="0"/>
              </a:rPr>
              <a:t>2016 TUİK verilerine göre Elmadağ nüfusu </a:t>
            </a:r>
            <a:r>
              <a:rPr lang="tr-TR" b="1" dirty="0" smtClean="0">
                <a:solidFill>
                  <a:srgbClr val="111111"/>
                </a:solidFill>
                <a:latin typeface="Arial"/>
              </a:rPr>
              <a:t>44.166</a:t>
            </a:r>
            <a:r>
              <a:rPr lang="tr-TR" dirty="0" smtClean="0">
                <a:solidFill>
                  <a:srgbClr val="111111"/>
                </a:solidFill>
                <a:latin typeface="Arial"/>
              </a:rPr>
              <a:t>’dır, TSM verilerine göre ise </a:t>
            </a:r>
            <a:r>
              <a:rPr lang="tr-TR" b="1" dirty="0" smtClean="0">
                <a:solidFill>
                  <a:srgbClr val="111111"/>
                </a:solidFill>
                <a:latin typeface="Arial"/>
              </a:rPr>
              <a:t>43.994</a:t>
            </a:r>
            <a:r>
              <a:rPr lang="tr-TR" dirty="0" smtClean="0">
                <a:solidFill>
                  <a:srgbClr val="111111"/>
                </a:solidFill>
                <a:latin typeface="Arial"/>
              </a:rPr>
              <a:t>’dir.(15.12.17)</a:t>
            </a:r>
            <a:endParaRPr lang="tr-TR" dirty="0" smtClean="0">
              <a:solidFill>
                <a:srgbClr val="000000"/>
              </a:solidFill>
              <a:latin typeface="Arial" panose="020B0604020202020204" pitchFamily="34" charset="0"/>
            </a:endParaRPr>
          </a:p>
          <a:p>
            <a:r>
              <a:rPr lang="tr-TR" dirty="0" smtClean="0">
                <a:solidFill>
                  <a:srgbClr val="000000"/>
                </a:solidFill>
                <a:latin typeface="Arial" panose="020B0604020202020204" pitchFamily="34" charset="0"/>
              </a:rPr>
              <a:t>Bu nüfusun %51.14’ü erkek, %48.86’sı kadındır. </a:t>
            </a:r>
            <a:r>
              <a:rPr lang="tr-TR" b="1" dirty="0" smtClean="0">
                <a:solidFill>
                  <a:srgbClr val="000000"/>
                </a:solidFill>
                <a:latin typeface="Arial" panose="020B0604020202020204" pitchFamily="34" charset="0"/>
              </a:rPr>
              <a:t>(13)</a:t>
            </a:r>
            <a:endParaRPr lang="tr-TR" b="1"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18</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484784"/>
            <a:ext cx="8363272" cy="482453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pic>
        <p:nvPicPr>
          <p:cNvPr id="14" name="Picture 3"/>
          <p:cNvPicPr>
            <a:picLocks noChangeAspect="1" noChangeArrowheads="1"/>
          </p:cNvPicPr>
          <p:nvPr/>
        </p:nvPicPr>
        <p:blipFill>
          <a:blip r:embed="rId4" cstate="print"/>
          <a:srcRect/>
          <a:stretch>
            <a:fillRect/>
          </a:stretch>
        </p:blipFill>
        <p:spPr bwMode="auto">
          <a:xfrm>
            <a:off x="5364088" y="1556792"/>
            <a:ext cx="3419872" cy="1738594"/>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a:stretch>
            <a:fillRect/>
          </a:stretch>
        </p:blipFill>
        <p:spPr bwMode="auto">
          <a:xfrm>
            <a:off x="4932040" y="4293096"/>
            <a:ext cx="3816424" cy="72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NÜFUS PİRAMİDİ (KDS)</a:t>
            </a:r>
            <a:endParaRPr lang="tr-TR" sz="2800"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19</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İçerik Yer Tutucusu"/>
          <p:cNvSpPr>
            <a:spLocks noGrp="1"/>
          </p:cNvSpPr>
          <p:nvPr>
            <p:ph idx="1"/>
          </p:nvPr>
        </p:nvSpPr>
        <p:spPr/>
        <p:txBody>
          <a:bodyPr/>
          <a:lstStyle/>
          <a:p>
            <a:endParaRPr lang="tr-TR"/>
          </a:p>
        </p:txBody>
      </p:sp>
      <p:pic>
        <p:nvPicPr>
          <p:cNvPr id="6147" name="Picture 3"/>
          <p:cNvPicPr>
            <a:picLocks noChangeAspect="1" noChangeArrowheads="1"/>
          </p:cNvPicPr>
          <p:nvPr/>
        </p:nvPicPr>
        <p:blipFill>
          <a:blip r:embed="rId4" cstate="print"/>
          <a:srcRect/>
          <a:stretch>
            <a:fillRect/>
          </a:stretch>
        </p:blipFill>
        <p:spPr bwMode="auto">
          <a:xfrm>
            <a:off x="395536" y="1628800"/>
            <a:ext cx="8301818" cy="4340621"/>
          </a:xfrm>
          <a:prstGeom prst="rect">
            <a:avLst/>
          </a:prstGeom>
          <a:noFill/>
          <a:ln w="9525">
            <a:noFill/>
            <a:miter lim="800000"/>
            <a:headEnd/>
            <a:tailEnd/>
          </a:ln>
        </p:spPr>
      </p:pic>
      <p:sp>
        <p:nvSpPr>
          <p:cNvPr id="13" name="İçerik Yer Tutucusu 2"/>
          <p:cNvSpPr txBox="1">
            <a:spLocks/>
          </p:cNvSpPr>
          <p:nvPr/>
        </p:nvSpPr>
        <p:spPr>
          <a:xfrm>
            <a:off x="395536" y="1628800"/>
            <a:ext cx="8280920"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0066"/>
                </a:solidFill>
              </a:rPr>
              <a:t>SUNU AKIŞI</a:t>
            </a:r>
            <a:endParaRPr lang="tr-TR" b="1" dirty="0">
              <a:solidFill>
                <a:srgbClr val="000066"/>
              </a:solidFill>
            </a:endParaRPr>
          </a:p>
        </p:txBody>
      </p:sp>
      <p:sp>
        <p:nvSpPr>
          <p:cNvPr id="3" name="2 İçerik Yer Tutucusu"/>
          <p:cNvSpPr>
            <a:spLocks noGrp="1"/>
          </p:cNvSpPr>
          <p:nvPr>
            <p:ph idx="1"/>
          </p:nvPr>
        </p:nvSpPr>
        <p:spPr/>
        <p:txBody>
          <a:bodyPr>
            <a:normAutofit fontScale="70000" lnSpcReduction="20000"/>
          </a:bodyPr>
          <a:lstStyle/>
          <a:p>
            <a:pPr marL="539496" indent="-457200">
              <a:defRPr/>
            </a:pPr>
            <a:r>
              <a:rPr lang="tr-TR" sz="3400" dirty="0">
                <a:cs typeface="Times New Roman" panose="02020603050405020304" pitchFamily="18" charset="0"/>
              </a:rPr>
              <a:t>Demografinin </a:t>
            </a:r>
            <a:r>
              <a:rPr lang="tr-TR" sz="3400" dirty="0" smtClean="0">
                <a:cs typeface="Times New Roman" panose="02020603050405020304" pitchFamily="18" charset="0"/>
              </a:rPr>
              <a:t>Tanımı</a:t>
            </a:r>
          </a:p>
          <a:p>
            <a:pPr marL="539496" indent="-457200">
              <a:defRPr/>
            </a:pPr>
            <a:r>
              <a:rPr lang="tr-TR" sz="3400" dirty="0">
                <a:cs typeface="Times New Roman" panose="02020603050405020304" pitchFamily="18" charset="0"/>
              </a:rPr>
              <a:t>Demografi ile İlgili Sağlık Düzeyi </a:t>
            </a:r>
            <a:r>
              <a:rPr lang="tr-TR" sz="3400" dirty="0" smtClean="0">
                <a:cs typeface="Times New Roman" panose="02020603050405020304" pitchFamily="18" charset="0"/>
              </a:rPr>
              <a:t>Ölçütleri</a:t>
            </a:r>
            <a:endParaRPr lang="tr-TR" sz="3400" dirty="0">
              <a:cs typeface="Times New Roman" panose="02020603050405020304" pitchFamily="18" charset="0"/>
            </a:endParaRPr>
          </a:p>
          <a:p>
            <a:pPr marL="539496" indent="-457200">
              <a:defRPr/>
            </a:pPr>
            <a:r>
              <a:rPr lang="tr-TR" sz="3400" dirty="0">
                <a:cs typeface="Times New Roman" panose="02020603050405020304" pitchFamily="18" charset="0"/>
              </a:rPr>
              <a:t>Elmadağ İlçesinin Genel Özellikleri </a:t>
            </a:r>
            <a:endParaRPr lang="tr-TR" sz="3400" dirty="0" smtClean="0">
              <a:cs typeface="Times New Roman" panose="02020603050405020304" pitchFamily="18" charset="0"/>
            </a:endParaRPr>
          </a:p>
          <a:p>
            <a:pPr marL="539496" indent="-457200">
              <a:defRPr/>
            </a:pPr>
            <a:r>
              <a:rPr lang="tr-TR" sz="3400" dirty="0">
                <a:cs typeface="Times New Roman" panose="02020603050405020304" pitchFamily="18" charset="0"/>
              </a:rPr>
              <a:t>Dünyanın </a:t>
            </a:r>
            <a:r>
              <a:rPr lang="tr-TR" sz="3400" dirty="0" smtClean="0">
                <a:cs typeface="Times New Roman" panose="02020603050405020304" pitchFamily="18" charset="0"/>
              </a:rPr>
              <a:t>Temel Demografik Verileri</a:t>
            </a:r>
            <a:endParaRPr lang="tr-TR" sz="3400" dirty="0">
              <a:cs typeface="Times New Roman" panose="02020603050405020304" pitchFamily="18" charset="0"/>
            </a:endParaRPr>
          </a:p>
          <a:p>
            <a:pPr marL="539496" indent="-457200">
              <a:defRPr/>
            </a:pPr>
            <a:r>
              <a:rPr lang="tr-TR" sz="3400" dirty="0">
                <a:cs typeface="Times New Roman" panose="02020603050405020304" pitchFamily="18" charset="0"/>
              </a:rPr>
              <a:t>Türkiye’nin </a:t>
            </a:r>
            <a:r>
              <a:rPr lang="tr-TR" sz="3400" dirty="0" smtClean="0">
                <a:cs typeface="Times New Roman" panose="02020603050405020304" pitchFamily="18" charset="0"/>
              </a:rPr>
              <a:t>Temel Demografik Verileri</a:t>
            </a:r>
          </a:p>
          <a:p>
            <a:pPr marL="539496" indent="-457200">
              <a:defRPr/>
            </a:pPr>
            <a:r>
              <a:rPr lang="tr-TR" sz="3400" dirty="0" smtClean="0">
                <a:cs typeface="Times New Roman" panose="02020603050405020304" pitchFamily="18" charset="0"/>
              </a:rPr>
              <a:t>Ankara’nın Temel Demografik Verileri</a:t>
            </a:r>
          </a:p>
          <a:p>
            <a:pPr marL="539496" indent="-457200">
              <a:defRPr/>
            </a:pPr>
            <a:r>
              <a:rPr lang="tr-TR" sz="3400" dirty="0">
                <a:cs typeface="Times New Roman" panose="02020603050405020304" pitchFamily="18" charset="0"/>
              </a:rPr>
              <a:t>Elmadağ </a:t>
            </a:r>
            <a:r>
              <a:rPr lang="tr-TR" sz="3400" dirty="0" smtClean="0">
                <a:cs typeface="Times New Roman" panose="02020603050405020304" pitchFamily="18" charset="0"/>
              </a:rPr>
              <a:t>İlçesinin </a:t>
            </a:r>
          </a:p>
          <a:p>
            <a:pPr marL="539496" indent="-457200">
              <a:buNone/>
              <a:defRPr/>
            </a:pPr>
            <a:r>
              <a:rPr lang="tr-TR" sz="3400" dirty="0" smtClean="0">
                <a:cs typeface="Times New Roman" panose="02020603050405020304" pitchFamily="18" charset="0"/>
              </a:rPr>
              <a:t>	Temel Demografik Verileri</a:t>
            </a:r>
          </a:p>
          <a:p>
            <a:pPr marL="539496" indent="-457200">
              <a:defRPr/>
            </a:pPr>
            <a:r>
              <a:rPr lang="tr-TR" sz="3400" dirty="0" smtClean="0">
                <a:cs typeface="Times New Roman" panose="02020603050405020304" pitchFamily="18" charset="0"/>
              </a:rPr>
              <a:t>Fotoğraflar</a:t>
            </a:r>
          </a:p>
          <a:p>
            <a:pPr marL="539496" indent="-457200">
              <a:defRPr/>
            </a:pPr>
            <a:r>
              <a:rPr lang="tr-TR" sz="3400" dirty="0" smtClean="0">
                <a:cs typeface="Times New Roman" panose="02020603050405020304" pitchFamily="18" charset="0"/>
              </a:rPr>
              <a:t>Stajın </a:t>
            </a:r>
            <a:r>
              <a:rPr lang="tr-TR" sz="3400" dirty="0">
                <a:cs typeface="Times New Roman" panose="02020603050405020304" pitchFamily="18" charset="0"/>
              </a:rPr>
              <a:t>Bana </a:t>
            </a:r>
            <a:r>
              <a:rPr lang="tr-TR" sz="3400" dirty="0" smtClean="0">
                <a:cs typeface="Times New Roman" panose="02020603050405020304" pitchFamily="18" charset="0"/>
              </a:rPr>
              <a:t>Katkıları</a:t>
            </a:r>
          </a:p>
          <a:p>
            <a:pPr marL="539496" indent="-457200">
              <a:defRPr/>
            </a:pPr>
            <a:r>
              <a:rPr lang="tr-TR" sz="3400" dirty="0" smtClean="0">
                <a:cs typeface="Times New Roman" panose="02020603050405020304" pitchFamily="18" charset="0"/>
              </a:rPr>
              <a:t>Kaynakça</a:t>
            </a:r>
            <a:endParaRPr lang="tr-TR" sz="3400" dirty="0">
              <a:cs typeface="Times New Roman" panose="02020603050405020304" pitchFamily="18" charset="0"/>
            </a:endParaRPr>
          </a:p>
          <a:p>
            <a:pPr marL="539496" indent="-457200">
              <a:defRPr/>
            </a:pPr>
            <a:r>
              <a:rPr lang="tr-TR" sz="3400" dirty="0">
                <a:cs typeface="Times New Roman" panose="02020603050405020304" pitchFamily="18" charset="0"/>
              </a:rPr>
              <a:t>Teşekkür</a:t>
            </a:r>
          </a:p>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3 Akış Çizelgesi: İşlem"/>
          <p:cNvSpPr/>
          <p:nvPr/>
        </p:nvSpPr>
        <p:spPr>
          <a:xfrm>
            <a:off x="539552" y="1484784"/>
            <a:ext cx="8280920" cy="4752528"/>
          </a:xfrm>
          <a:prstGeom prst="flowChartProcess">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D:\aslı müzik\Screenshot_20171223-141805.jpg"/>
          <p:cNvPicPr>
            <a:picLocks noChangeAspect="1" noChangeArrowheads="1"/>
          </p:cNvPicPr>
          <p:nvPr/>
        </p:nvPicPr>
        <p:blipFill>
          <a:blip r:embed="rId4" cstate="print"/>
          <a:srcRect/>
          <a:stretch>
            <a:fillRect/>
          </a:stretch>
        </p:blipFill>
        <p:spPr bwMode="auto">
          <a:xfrm>
            <a:off x="5732444" y="2708920"/>
            <a:ext cx="2939292" cy="311942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2016 YIL ORTASI NÜFUSUNUN </a:t>
            </a:r>
            <a:br>
              <a:rPr lang="tr-TR" sz="2800" b="1" dirty="0" smtClean="0">
                <a:solidFill>
                  <a:srgbClr val="000066"/>
                </a:solidFill>
              </a:rPr>
            </a:br>
            <a:r>
              <a:rPr lang="tr-TR" sz="2800" b="1" dirty="0" smtClean="0">
                <a:solidFill>
                  <a:srgbClr val="000066"/>
                </a:solidFill>
              </a:rPr>
              <a:t>YAŞA VE CİNSİYETE GÖRE TABLOSU (KDS)</a:t>
            </a:r>
            <a:endParaRPr lang="tr-TR" sz="2800"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20</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 name="Picture 4"/>
          <p:cNvPicPr>
            <a:picLocks noGrp="1" noChangeAspect="1" noChangeArrowheads="1"/>
          </p:cNvPicPr>
          <p:nvPr>
            <p:ph idx="1"/>
          </p:nvPr>
        </p:nvPicPr>
        <p:blipFill>
          <a:blip r:embed="rId4" cstate="print"/>
          <a:srcRect/>
          <a:stretch>
            <a:fillRect/>
          </a:stretch>
        </p:blipFill>
        <p:spPr bwMode="auto">
          <a:xfrm>
            <a:off x="2339752" y="1412776"/>
            <a:ext cx="3976363" cy="5001419"/>
          </a:xfrm>
          <a:prstGeom prst="rect">
            <a:avLst/>
          </a:prstGeom>
          <a:noFill/>
          <a:ln w="9525">
            <a:noFill/>
            <a:miter lim="800000"/>
            <a:headEnd/>
            <a:tailEnd/>
          </a:ln>
        </p:spPr>
      </p:pic>
      <p:sp>
        <p:nvSpPr>
          <p:cNvPr id="14" name="İçerik Yer Tutucusu 2"/>
          <p:cNvSpPr txBox="1">
            <a:spLocks/>
          </p:cNvSpPr>
          <p:nvPr/>
        </p:nvSpPr>
        <p:spPr>
          <a:xfrm>
            <a:off x="2267744" y="1412776"/>
            <a:ext cx="4032448" cy="504056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b="1" dirty="0" smtClean="0">
                <a:solidFill>
                  <a:srgbClr val="000066"/>
                </a:solidFill>
                <a:cs typeface="Times New Roman" panose="02020603050405020304" pitchFamily="18" charset="0"/>
              </a:rPr>
              <a:t>Elmadağ İlçesinin </a:t>
            </a:r>
            <a:br>
              <a:rPr lang="tr-TR" sz="2800" b="1" dirty="0" smtClean="0">
                <a:solidFill>
                  <a:srgbClr val="000066"/>
                </a:solidFill>
                <a:cs typeface="Times New Roman" panose="02020603050405020304" pitchFamily="18" charset="0"/>
              </a:rPr>
            </a:br>
            <a:r>
              <a:rPr lang="tr-TR" sz="2800" b="1" dirty="0" smtClean="0">
                <a:solidFill>
                  <a:srgbClr val="000066"/>
                </a:solidFill>
                <a:cs typeface="Times New Roman" panose="02020603050405020304" pitchFamily="18" charset="0"/>
              </a:rPr>
              <a:t>	Temel Demografik Verileri</a:t>
            </a:r>
            <a:r>
              <a:rPr lang="tr-TR" sz="2800" dirty="0" smtClean="0">
                <a:solidFill>
                  <a:srgbClr val="000066"/>
                </a:solidFill>
              </a:rPr>
              <a:t>-</a:t>
            </a:r>
            <a:r>
              <a:rPr lang="tr-TR" sz="2800" b="1" dirty="0" smtClean="0">
                <a:solidFill>
                  <a:srgbClr val="000066"/>
                </a:solidFill>
              </a:rPr>
              <a:t>2 (14)</a:t>
            </a:r>
            <a:endParaRPr lang="tr-TR" b="1"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21</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çerik Yer Tutucusu 5"/>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2406430" y="1633185"/>
            <a:ext cx="4331140" cy="4459993"/>
          </a:xfrm>
        </p:spPr>
      </p:pic>
      <p:sp>
        <p:nvSpPr>
          <p:cNvPr id="14" name="İçerik Yer Tutucusu 2"/>
          <p:cNvSpPr txBox="1">
            <a:spLocks/>
          </p:cNvSpPr>
          <p:nvPr/>
        </p:nvSpPr>
        <p:spPr>
          <a:xfrm>
            <a:off x="2411760" y="1628800"/>
            <a:ext cx="4536504" cy="446449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100" b="1" dirty="0" smtClean="0">
                <a:solidFill>
                  <a:srgbClr val="000066"/>
                </a:solidFill>
                <a:cs typeface="Times New Roman" panose="02020603050405020304" pitchFamily="18" charset="0"/>
              </a:rPr>
              <a:t>Elmadağ İlçesinin </a:t>
            </a:r>
            <a:br>
              <a:rPr lang="tr-TR" sz="3100" b="1" dirty="0" smtClean="0">
                <a:solidFill>
                  <a:srgbClr val="000066"/>
                </a:solidFill>
                <a:cs typeface="Times New Roman" panose="02020603050405020304" pitchFamily="18" charset="0"/>
              </a:rPr>
            </a:br>
            <a:r>
              <a:rPr lang="tr-TR" sz="3100" b="1" dirty="0" smtClean="0">
                <a:solidFill>
                  <a:srgbClr val="000066"/>
                </a:solidFill>
                <a:cs typeface="Times New Roman" panose="02020603050405020304" pitchFamily="18" charset="0"/>
              </a:rPr>
              <a:t>	Temel Demografik Verileri</a:t>
            </a:r>
            <a:r>
              <a:rPr lang="tr-TR" sz="3100" dirty="0" smtClean="0">
                <a:solidFill>
                  <a:srgbClr val="000066"/>
                </a:solidFill>
              </a:rPr>
              <a:t>-</a:t>
            </a:r>
            <a:r>
              <a:rPr lang="tr-TR" sz="3100" b="1" dirty="0">
                <a:solidFill>
                  <a:srgbClr val="000066"/>
                </a:solidFill>
              </a:rPr>
              <a:t>3</a:t>
            </a:r>
            <a:r>
              <a:rPr lang="tr-TR" sz="3100" b="1" dirty="0" smtClean="0">
                <a:solidFill>
                  <a:srgbClr val="000066"/>
                </a:solidFill>
              </a:rPr>
              <a:t> (14</a:t>
            </a:r>
            <a:r>
              <a:rPr lang="tr-TR" sz="2800" b="1" dirty="0" smtClean="0">
                <a:solidFill>
                  <a:srgbClr val="000066"/>
                </a:solidFill>
              </a:rPr>
              <a:t>)</a:t>
            </a:r>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22</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çerik Yer Tutucusu 6"/>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2694856" y="1600200"/>
            <a:ext cx="3754288" cy="4525963"/>
          </a:xfr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b="1" dirty="0" smtClean="0">
                <a:solidFill>
                  <a:srgbClr val="000066"/>
                </a:solidFill>
                <a:cs typeface="Times New Roman" panose="02020603050405020304" pitchFamily="18" charset="0"/>
              </a:rPr>
              <a:t>Elmadağ İlçesinin </a:t>
            </a:r>
            <a:br>
              <a:rPr lang="tr-TR" sz="3600" b="1" dirty="0" smtClean="0">
                <a:solidFill>
                  <a:srgbClr val="000066"/>
                </a:solidFill>
                <a:cs typeface="Times New Roman" panose="02020603050405020304" pitchFamily="18" charset="0"/>
              </a:rPr>
            </a:br>
            <a:r>
              <a:rPr lang="tr-TR" sz="3600" b="1" dirty="0" smtClean="0">
                <a:solidFill>
                  <a:srgbClr val="000066"/>
                </a:solidFill>
                <a:cs typeface="Times New Roman" panose="02020603050405020304" pitchFamily="18" charset="0"/>
              </a:rPr>
              <a:t>	Temel Demografik Verileri</a:t>
            </a:r>
            <a:r>
              <a:rPr lang="tr-TR" sz="3600" dirty="0" smtClean="0">
                <a:solidFill>
                  <a:srgbClr val="000066"/>
                </a:solidFill>
              </a:rPr>
              <a:t>-</a:t>
            </a:r>
            <a:r>
              <a:rPr lang="tr-TR" sz="3600" b="1" dirty="0">
                <a:solidFill>
                  <a:srgbClr val="000066"/>
                </a:solidFill>
              </a:rPr>
              <a:t>3</a:t>
            </a:r>
            <a:endParaRPr lang="tr-TR" sz="3600"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23</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Dikdörtgen 7"/>
          <p:cNvSpPr>
            <a:spLocks noGrp="1"/>
          </p:cNvSpPr>
          <p:nvPr>
            <p:ph idx="1"/>
          </p:nvPr>
        </p:nvSpPr>
        <p:spPr>
          <a:xfrm>
            <a:off x="457200" y="1600200"/>
            <a:ext cx="8229600" cy="1200329"/>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r>
              <a:rPr lang="tr-TR" sz="2400" b="1" dirty="0" smtClean="0"/>
              <a:t>22</a:t>
            </a:r>
            <a:r>
              <a:rPr lang="tr-TR" sz="2400" b="1" dirty="0" smtClean="0"/>
              <a:t>.11.2017 </a:t>
            </a:r>
            <a:r>
              <a:rPr lang="tr-TR" sz="2400" b="1" dirty="0" smtClean="0"/>
              <a:t>tarihli Karar Destek Sistemi (KDS)’ne göre Elmadağ ilçesine bağlı 13 aile hekimine kayıtlı kişilerin verileri aşağıdaki gibidir.</a:t>
            </a:r>
            <a:endParaRPr lang="tr-TR" sz="2400" b="1" dirty="0"/>
          </a:p>
        </p:txBody>
      </p:sp>
      <p:graphicFrame>
        <p:nvGraphicFramePr>
          <p:cNvPr id="13" name="12 Tablo"/>
          <p:cNvGraphicFramePr>
            <a:graphicFrameLocks noGrp="1"/>
          </p:cNvGraphicFramePr>
          <p:nvPr/>
        </p:nvGraphicFramePr>
        <p:xfrm>
          <a:off x="755578" y="3356992"/>
          <a:ext cx="7848870" cy="2016224"/>
        </p:xfrm>
        <a:graphic>
          <a:graphicData uri="http://schemas.openxmlformats.org/drawingml/2006/table">
            <a:tbl>
              <a:tblPr firstRow="1" bandRow="1">
                <a:tableStyleId>{5C22544A-7EE6-4342-B048-85BDC9FD1C3A}</a:tableStyleId>
              </a:tblPr>
              <a:tblGrid>
                <a:gridCol w="1308145"/>
                <a:gridCol w="1308145"/>
                <a:gridCol w="1308145"/>
                <a:gridCol w="1308145"/>
                <a:gridCol w="1308145"/>
                <a:gridCol w="1308145"/>
              </a:tblGrid>
              <a:tr h="1008112">
                <a:tc>
                  <a:txBody>
                    <a:bodyPr/>
                    <a:lstStyle/>
                    <a:p>
                      <a:r>
                        <a:rPr lang="tr-TR" dirty="0" smtClean="0"/>
                        <a:t>0-1 yaş</a:t>
                      </a:r>
                      <a:endParaRPr lang="tr-TR" dirty="0"/>
                    </a:p>
                  </a:txBody>
                  <a:tcPr/>
                </a:tc>
                <a:tc>
                  <a:txBody>
                    <a:bodyPr/>
                    <a:lstStyle/>
                    <a:p>
                      <a:r>
                        <a:rPr lang="tr-TR" dirty="0" smtClean="0"/>
                        <a:t>1-5 yaş</a:t>
                      </a:r>
                      <a:endParaRPr lang="tr-TR" dirty="0"/>
                    </a:p>
                  </a:txBody>
                  <a:tcPr/>
                </a:tc>
                <a:tc>
                  <a:txBody>
                    <a:bodyPr/>
                    <a:lstStyle/>
                    <a:p>
                      <a:r>
                        <a:rPr lang="tr-TR" dirty="0" smtClean="0"/>
                        <a:t>15-49 yaş kadın</a:t>
                      </a:r>
                      <a:endParaRPr lang="tr-TR" dirty="0"/>
                    </a:p>
                  </a:txBody>
                  <a:tcPr/>
                </a:tc>
                <a:tc>
                  <a:txBody>
                    <a:bodyPr/>
                    <a:lstStyle/>
                    <a:p>
                      <a:r>
                        <a:rPr lang="tr-TR" dirty="0" smtClean="0"/>
                        <a:t>65</a:t>
                      </a:r>
                      <a:r>
                        <a:rPr lang="tr-TR" baseline="0" dirty="0" smtClean="0"/>
                        <a:t> yaş üstü</a:t>
                      </a:r>
                      <a:endParaRPr lang="tr-TR" dirty="0"/>
                    </a:p>
                  </a:txBody>
                  <a:tcPr/>
                </a:tc>
                <a:tc>
                  <a:txBody>
                    <a:bodyPr/>
                    <a:lstStyle/>
                    <a:p>
                      <a:r>
                        <a:rPr lang="tr-TR" dirty="0" smtClean="0"/>
                        <a:t>Gebe </a:t>
                      </a:r>
                      <a:endParaRPr lang="tr-TR" dirty="0"/>
                    </a:p>
                  </a:txBody>
                  <a:tcPr/>
                </a:tc>
                <a:tc>
                  <a:txBody>
                    <a:bodyPr/>
                    <a:lstStyle/>
                    <a:p>
                      <a:r>
                        <a:rPr lang="tr-TR" dirty="0" smtClean="0"/>
                        <a:t>Toplam</a:t>
                      </a:r>
                      <a:endParaRPr lang="tr-TR" dirty="0"/>
                    </a:p>
                  </a:txBody>
                  <a:tcPr/>
                </a:tc>
              </a:tr>
              <a:tr h="1008112">
                <a:tc>
                  <a:txBody>
                    <a:bodyPr/>
                    <a:lstStyle/>
                    <a:p>
                      <a:r>
                        <a:rPr lang="tr-TR" dirty="0" smtClean="0"/>
                        <a:t>517</a:t>
                      </a:r>
                      <a:endParaRPr lang="tr-TR" dirty="0"/>
                    </a:p>
                  </a:txBody>
                  <a:tcPr/>
                </a:tc>
                <a:tc>
                  <a:txBody>
                    <a:bodyPr/>
                    <a:lstStyle/>
                    <a:p>
                      <a:r>
                        <a:rPr lang="tr-TR" dirty="0" smtClean="0"/>
                        <a:t>2352</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11</a:t>
                      </a:r>
                      <a:r>
                        <a:rPr lang="tr-TR" baseline="0" dirty="0" smtClean="0"/>
                        <a:t> 562</a:t>
                      </a:r>
                      <a:endParaRPr lang="tr-TR" dirty="0" smtClean="0"/>
                    </a:p>
                    <a:p>
                      <a:endParaRPr lang="tr-TR" dirty="0"/>
                    </a:p>
                  </a:txBody>
                  <a:tcPr/>
                </a:tc>
                <a:tc>
                  <a:txBody>
                    <a:bodyPr/>
                    <a:lstStyle/>
                    <a:p>
                      <a:r>
                        <a:rPr lang="tr-TR" dirty="0" smtClean="0"/>
                        <a:t>4 072</a:t>
                      </a:r>
                      <a:endParaRPr lang="tr-TR" dirty="0"/>
                    </a:p>
                  </a:txBody>
                  <a:tcPr/>
                </a:tc>
                <a:tc>
                  <a:txBody>
                    <a:bodyPr/>
                    <a:lstStyle/>
                    <a:p>
                      <a:r>
                        <a:rPr lang="tr-TR" dirty="0" smtClean="0"/>
                        <a:t>209</a:t>
                      </a:r>
                      <a:endParaRPr lang="tr-TR" dirty="0"/>
                    </a:p>
                  </a:txBody>
                  <a:tcPr/>
                </a:tc>
                <a:tc>
                  <a:txBody>
                    <a:bodyPr/>
                    <a:lstStyle/>
                    <a:p>
                      <a:r>
                        <a:rPr lang="tr-TR" dirty="0" smtClean="0"/>
                        <a:t>43 994</a:t>
                      </a:r>
                      <a:endParaRPr lang="tr-TR" dirty="0"/>
                    </a:p>
                  </a:txBody>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rgbClr val="000066"/>
                </a:solidFill>
              </a:rPr>
              <a:t>Elmadağ TSM Verileriyle</a:t>
            </a:r>
            <a:br>
              <a:rPr lang="tr-TR" b="1" dirty="0" smtClean="0">
                <a:solidFill>
                  <a:srgbClr val="000066"/>
                </a:solidFill>
              </a:rPr>
            </a:br>
            <a:r>
              <a:rPr lang="tr-TR" b="1" dirty="0" smtClean="0">
                <a:solidFill>
                  <a:srgbClr val="000066"/>
                </a:solidFill>
              </a:rPr>
              <a:t>Bebek Sayısı</a:t>
            </a:r>
            <a:endParaRPr lang="tr-TR" b="1"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24</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2" name="Picture 2"/>
          <p:cNvPicPr>
            <a:picLocks noGrp="1" noChangeAspect="1" noChangeArrowheads="1"/>
          </p:cNvPicPr>
          <p:nvPr>
            <p:ph idx="1"/>
          </p:nvPr>
        </p:nvPicPr>
        <p:blipFill>
          <a:blip r:embed="rId4" cstate="print"/>
          <a:srcRect/>
          <a:stretch>
            <a:fillRect/>
          </a:stretch>
        </p:blipFill>
        <p:spPr bwMode="auto">
          <a:xfrm>
            <a:off x="611560" y="1707788"/>
            <a:ext cx="7992888" cy="4090044"/>
          </a:xfrm>
          <a:prstGeom prst="rect">
            <a:avLst/>
          </a:prstGeom>
          <a:noFill/>
          <a:ln w="9525">
            <a:noFill/>
            <a:miter lim="800000"/>
            <a:headEnd/>
            <a:tailEnd/>
          </a:ln>
        </p:spPr>
      </p:pic>
      <p:sp>
        <p:nvSpPr>
          <p:cNvPr id="10" name="İçerik Yer Tutucusu 2"/>
          <p:cNvSpPr txBox="1">
            <a:spLocks/>
          </p:cNvSpPr>
          <p:nvPr/>
        </p:nvSpPr>
        <p:spPr>
          <a:xfrm>
            <a:off x="611560" y="1700808"/>
            <a:ext cx="7992888" cy="410445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3600" b="1" dirty="0" smtClean="0">
                <a:solidFill>
                  <a:srgbClr val="000066"/>
                </a:solidFill>
                <a:cs typeface="Times New Roman" panose="02020603050405020304" pitchFamily="18" charset="0"/>
              </a:rPr>
              <a:t>Elmadağ İlçesinin </a:t>
            </a:r>
            <a:br>
              <a:rPr lang="tr-TR" sz="3600" b="1" dirty="0" smtClean="0">
                <a:solidFill>
                  <a:srgbClr val="000066"/>
                </a:solidFill>
                <a:cs typeface="Times New Roman" panose="02020603050405020304" pitchFamily="18" charset="0"/>
              </a:rPr>
            </a:br>
            <a:r>
              <a:rPr lang="tr-TR" sz="3600" b="1" dirty="0" smtClean="0">
                <a:solidFill>
                  <a:srgbClr val="000066"/>
                </a:solidFill>
                <a:cs typeface="Times New Roman" panose="02020603050405020304" pitchFamily="18" charset="0"/>
              </a:rPr>
              <a:t>	Temel Demografik Verileri</a:t>
            </a:r>
            <a:r>
              <a:rPr lang="tr-TR" sz="3600" dirty="0" smtClean="0">
                <a:solidFill>
                  <a:srgbClr val="000066"/>
                </a:solidFill>
              </a:rPr>
              <a:t>-</a:t>
            </a:r>
            <a:r>
              <a:rPr lang="tr-TR" sz="3600" b="1" dirty="0">
                <a:solidFill>
                  <a:srgbClr val="000066"/>
                </a:solidFill>
              </a:rPr>
              <a:t>4</a:t>
            </a:r>
            <a:endParaRPr lang="tr-TR" sz="3600" dirty="0"/>
          </a:p>
        </p:txBody>
      </p:sp>
      <p:sp>
        <p:nvSpPr>
          <p:cNvPr id="3" name="2 İçerik Yer Tutucusu"/>
          <p:cNvSpPr>
            <a:spLocks noGrp="1"/>
          </p:cNvSpPr>
          <p:nvPr>
            <p:ph idx="1"/>
          </p:nvPr>
        </p:nvSpPr>
        <p:spPr>
          <a:xfrm>
            <a:off x="457200" y="1600200"/>
            <a:ext cx="3754760" cy="4525963"/>
          </a:xfrm>
        </p:spPr>
        <p:txBody>
          <a:bodyPr>
            <a:normAutofit/>
          </a:bodyPr>
          <a:lstStyle/>
          <a:p>
            <a:r>
              <a:rPr lang="tr-TR" dirty="0" smtClean="0"/>
              <a:t>2017 yılı Elmadağ için bildirilen bebek ölüm sayısı 3, çocuk ölümü yok. </a:t>
            </a:r>
          </a:p>
          <a:p>
            <a:r>
              <a:rPr lang="tr-TR" dirty="0" smtClean="0"/>
              <a:t>2017 yılı için toplam ölüm bildirimi sayısı 119’dur.</a:t>
            </a:r>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25</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2"/>
          <p:cNvPicPr>
            <a:picLocks noChangeAspect="1" noChangeArrowheads="1"/>
          </p:cNvPicPr>
          <p:nvPr/>
        </p:nvPicPr>
        <p:blipFill>
          <a:blip r:embed="rId4" cstate="print"/>
          <a:srcRect/>
          <a:stretch>
            <a:fillRect/>
          </a:stretch>
        </p:blipFill>
        <p:spPr bwMode="auto">
          <a:xfrm>
            <a:off x="4932040" y="1340768"/>
            <a:ext cx="3168352" cy="5054031"/>
          </a:xfrm>
          <a:prstGeom prst="rect">
            <a:avLst/>
          </a:prstGeom>
          <a:noFill/>
          <a:ln w="9525">
            <a:noFill/>
            <a:miter lim="800000"/>
            <a:headEnd/>
            <a:tailEnd/>
          </a:ln>
        </p:spPr>
      </p:pic>
      <p:sp>
        <p:nvSpPr>
          <p:cNvPr id="12" name="İçerik Yer Tutucusu 2"/>
          <p:cNvSpPr txBox="1">
            <a:spLocks/>
          </p:cNvSpPr>
          <p:nvPr/>
        </p:nvSpPr>
        <p:spPr>
          <a:xfrm>
            <a:off x="467544" y="1484784"/>
            <a:ext cx="4032448" cy="482453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
        <p:nvSpPr>
          <p:cNvPr id="13" name="İçerik Yer Tutucusu 2"/>
          <p:cNvSpPr txBox="1">
            <a:spLocks/>
          </p:cNvSpPr>
          <p:nvPr/>
        </p:nvSpPr>
        <p:spPr>
          <a:xfrm>
            <a:off x="4932040" y="1340768"/>
            <a:ext cx="3168352" cy="504056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TSM BÖLGESİ</a:t>
            </a:r>
            <a:br>
              <a:rPr lang="tr-TR" sz="2800" b="1" dirty="0" smtClean="0">
                <a:solidFill>
                  <a:srgbClr val="000066"/>
                </a:solidFill>
              </a:rPr>
            </a:br>
            <a:r>
              <a:rPr lang="tr-TR" sz="2800" b="1" dirty="0" smtClean="0">
                <a:solidFill>
                  <a:srgbClr val="000066"/>
                </a:solidFill>
              </a:rPr>
              <a:t>DEMOGRAFİK VERİLERİNİN TÜRKİYE</a:t>
            </a:r>
            <a:br>
              <a:rPr lang="tr-TR" sz="2800" b="1" dirty="0" smtClean="0">
                <a:solidFill>
                  <a:srgbClr val="000066"/>
                </a:solidFill>
              </a:rPr>
            </a:br>
            <a:r>
              <a:rPr lang="tr-TR" sz="2800" b="1" dirty="0" smtClean="0">
                <a:solidFill>
                  <a:srgbClr val="000066"/>
                </a:solidFill>
              </a:rPr>
              <a:t>VE DÜNYA İLE KARŞILAŞTIRILMASI</a:t>
            </a:r>
            <a:r>
              <a:rPr lang="tr-TR" sz="2800" b="1" dirty="0" smtClean="0"/>
              <a:t>(15)</a:t>
            </a:r>
            <a:endParaRPr lang="tr-TR" sz="2800" b="1"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26</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İçerik Yer Tutucusu"/>
          <p:cNvSpPr>
            <a:spLocks noGrp="1"/>
          </p:cNvSpPr>
          <p:nvPr>
            <p:ph idx="1"/>
          </p:nvPr>
        </p:nvSpPr>
        <p:spPr/>
        <p:txBody>
          <a:bodyPr/>
          <a:lstStyle/>
          <a:p>
            <a:pPr marL="0" indent="0">
              <a:buNone/>
            </a:pPr>
            <a:r>
              <a:rPr lang="tr-TR" b="1" dirty="0" smtClean="0">
                <a:solidFill>
                  <a:srgbClr val="FF0000"/>
                </a:solidFill>
              </a:rPr>
              <a:t>Kaba Doğum Hızı</a:t>
            </a:r>
          </a:p>
          <a:p>
            <a:pPr marL="0" indent="0">
              <a:buNone/>
            </a:pPr>
            <a:endParaRPr lang="tr-TR" b="1" dirty="0" smtClean="0">
              <a:solidFill>
                <a:srgbClr val="FF0000"/>
              </a:solidFill>
            </a:endParaRPr>
          </a:p>
          <a:p>
            <a:pPr marL="0" indent="0">
              <a:buNone/>
            </a:pPr>
            <a:endParaRPr lang="tr-TR" b="1" dirty="0" smtClean="0">
              <a:solidFill>
                <a:srgbClr val="FF0000"/>
              </a:solidFill>
            </a:endParaRPr>
          </a:p>
          <a:p>
            <a:pPr marL="0" indent="0">
              <a:buNone/>
            </a:pPr>
            <a:r>
              <a:rPr lang="tr-TR" b="1" dirty="0" smtClean="0">
                <a:solidFill>
                  <a:srgbClr val="FF0000"/>
                </a:solidFill>
              </a:rPr>
              <a:t>                             DÜNYA: %o20 </a:t>
            </a:r>
          </a:p>
          <a:p>
            <a:pPr marL="0" indent="0">
              <a:buNone/>
            </a:pPr>
            <a:r>
              <a:rPr lang="tr-TR" b="1" dirty="0" smtClean="0">
                <a:solidFill>
                  <a:srgbClr val="FF0000"/>
                </a:solidFill>
              </a:rPr>
              <a:t>                           TÜRKİYE: %o16,5</a:t>
            </a:r>
          </a:p>
          <a:p>
            <a:pPr marL="0" indent="0">
              <a:buNone/>
            </a:pPr>
            <a:r>
              <a:rPr lang="tr-TR" b="1" dirty="0" smtClean="0">
                <a:solidFill>
                  <a:srgbClr val="FF0000"/>
                </a:solidFill>
              </a:rPr>
              <a:t>                         ELMADAĞ: %o36,6 </a:t>
            </a:r>
            <a:r>
              <a:rPr lang="tr-TR" sz="2400" b="1" dirty="0" smtClean="0"/>
              <a:t>(KDS,20.12.2017)</a:t>
            </a:r>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5576" y="2348880"/>
            <a:ext cx="7772400" cy="9636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İçerik Yer Tutucusu 2"/>
          <p:cNvSpPr txBox="1">
            <a:spLocks/>
          </p:cNvSpPr>
          <p:nvPr/>
        </p:nvSpPr>
        <p:spPr>
          <a:xfrm>
            <a:off x="467544" y="1484784"/>
            <a:ext cx="8136904"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3100" b="1" dirty="0" smtClean="0">
                <a:solidFill>
                  <a:srgbClr val="000066"/>
                </a:solidFill>
              </a:rPr>
              <a:t>ELMADAĞ TSM BÖLGESİ</a:t>
            </a:r>
            <a:br>
              <a:rPr lang="tr-TR" sz="3100" b="1" dirty="0" smtClean="0">
                <a:solidFill>
                  <a:srgbClr val="000066"/>
                </a:solidFill>
              </a:rPr>
            </a:br>
            <a:r>
              <a:rPr lang="tr-TR" sz="3100" b="1" dirty="0" smtClean="0">
                <a:solidFill>
                  <a:srgbClr val="000066"/>
                </a:solidFill>
              </a:rPr>
              <a:t>DEMOGRAFİK VERİLERİNİN TÜRKİYE</a:t>
            </a:r>
            <a:br>
              <a:rPr lang="tr-TR" sz="3100" b="1" dirty="0" smtClean="0">
                <a:solidFill>
                  <a:srgbClr val="000066"/>
                </a:solidFill>
              </a:rPr>
            </a:br>
            <a:r>
              <a:rPr lang="tr-TR" sz="3100" b="1" dirty="0" smtClean="0">
                <a:solidFill>
                  <a:srgbClr val="000066"/>
                </a:solidFill>
              </a:rPr>
              <a:t>VE DÜNYA İLE KARŞILAŞTIRILMASI-2 </a:t>
            </a:r>
            <a:r>
              <a:rPr lang="tr-TR" sz="2800" dirty="0" smtClean="0"/>
              <a:t>(15)</a:t>
            </a:r>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27</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Grp="1" noChangeAspect="1" noChangeArrowheads="1"/>
          </p:cNvPicPr>
          <p:nvPr>
            <p:ph idx="1"/>
          </p:nvPr>
        </p:nvPicPr>
        <p:blipFill>
          <a:blip r:embed="rId4" cstate="email">
            <a:extLst>
              <a:ext uri="{28A0092B-C50C-407E-A947-70E740481C1C}">
                <a14:useLocalDpi xmlns:a14="http://schemas.microsoft.com/office/drawing/2010/main" xmlns=""/>
              </a:ext>
            </a:extLst>
          </a:blip>
          <a:srcRect/>
          <a:stretch>
            <a:fillRect/>
          </a:stretch>
        </p:blipFill>
        <p:spPr bwMode="auto">
          <a:xfrm>
            <a:off x="539552" y="3068960"/>
            <a:ext cx="8068802" cy="1152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9 Metin kutusu"/>
          <p:cNvSpPr txBox="1"/>
          <p:nvPr/>
        </p:nvSpPr>
        <p:spPr>
          <a:xfrm>
            <a:off x="683568" y="1700808"/>
            <a:ext cx="8064896" cy="4062651"/>
          </a:xfrm>
          <a:prstGeom prst="rect">
            <a:avLst/>
          </a:prstGeom>
          <a:noFill/>
        </p:spPr>
        <p:txBody>
          <a:bodyPr wrap="square" rtlCol="0">
            <a:spAutoFit/>
          </a:bodyPr>
          <a:lstStyle/>
          <a:p>
            <a:r>
              <a:rPr lang="tr-TR" sz="3600" dirty="0" smtClean="0"/>
              <a:t> </a:t>
            </a:r>
            <a:r>
              <a:rPr lang="tr-TR" sz="3600" b="1" dirty="0" smtClean="0">
                <a:solidFill>
                  <a:srgbClr val="FF0000"/>
                </a:solidFill>
              </a:rPr>
              <a:t>Kaba Ölüm Hızı</a:t>
            </a:r>
          </a:p>
          <a:p>
            <a:endParaRPr lang="tr-TR" b="1" dirty="0" smtClean="0">
              <a:solidFill>
                <a:srgbClr val="FF0000"/>
              </a:solidFill>
            </a:endParaRPr>
          </a:p>
          <a:p>
            <a:endParaRPr lang="tr-TR" b="1" dirty="0" smtClean="0">
              <a:solidFill>
                <a:srgbClr val="FF0000"/>
              </a:solidFill>
            </a:endParaRPr>
          </a:p>
          <a:p>
            <a:r>
              <a:rPr lang="tr-TR" b="1" dirty="0" smtClean="0">
                <a:solidFill>
                  <a:srgbClr val="FF0000"/>
                </a:solidFill>
              </a:rPr>
              <a:t>                         </a:t>
            </a:r>
          </a:p>
          <a:p>
            <a:endParaRPr lang="tr-TR" b="1" dirty="0">
              <a:solidFill>
                <a:srgbClr val="FF0000"/>
              </a:solidFill>
            </a:endParaRPr>
          </a:p>
          <a:p>
            <a:endParaRPr lang="tr-TR" b="1" dirty="0" smtClean="0">
              <a:solidFill>
                <a:srgbClr val="FF0000"/>
              </a:solidFill>
            </a:endParaRPr>
          </a:p>
          <a:p>
            <a:endParaRPr lang="tr-TR" b="1" dirty="0">
              <a:solidFill>
                <a:srgbClr val="FF0000"/>
              </a:solidFill>
            </a:endParaRPr>
          </a:p>
          <a:p>
            <a:endParaRPr lang="tr-TR" b="1" dirty="0" smtClean="0">
              <a:solidFill>
                <a:srgbClr val="FF0000"/>
              </a:solidFill>
            </a:endParaRPr>
          </a:p>
          <a:p>
            <a:r>
              <a:rPr lang="tr-TR" b="1" dirty="0">
                <a:solidFill>
                  <a:srgbClr val="FF0000"/>
                </a:solidFill>
              </a:rPr>
              <a:t>	</a:t>
            </a:r>
            <a:r>
              <a:rPr lang="tr-TR" b="1" dirty="0" smtClean="0">
                <a:solidFill>
                  <a:srgbClr val="FF0000"/>
                </a:solidFill>
              </a:rPr>
              <a:t>	</a:t>
            </a:r>
            <a:r>
              <a:rPr lang="tr-TR" sz="3200" b="1" dirty="0" smtClean="0">
                <a:solidFill>
                  <a:srgbClr val="FF0000"/>
                </a:solidFill>
              </a:rPr>
              <a:t>DÜNYA: %o8,5</a:t>
            </a:r>
          </a:p>
          <a:p>
            <a:r>
              <a:rPr lang="tr-TR" sz="3200" b="1" dirty="0">
                <a:solidFill>
                  <a:srgbClr val="FF0000"/>
                </a:solidFill>
              </a:rPr>
              <a:t>	</a:t>
            </a:r>
            <a:r>
              <a:rPr lang="tr-TR" sz="3200" b="1" dirty="0" smtClean="0">
                <a:solidFill>
                  <a:srgbClr val="FF0000"/>
                </a:solidFill>
              </a:rPr>
              <a:t>	</a:t>
            </a:r>
            <a:r>
              <a:rPr lang="tr-TR" sz="3200" b="1" dirty="0" smtClean="0">
                <a:solidFill>
                  <a:srgbClr val="FF0000"/>
                </a:solidFill>
              </a:rPr>
              <a:t>TÜRKİYE: %o5,3</a:t>
            </a:r>
          </a:p>
          <a:p>
            <a:r>
              <a:rPr lang="tr-TR" sz="3200" b="1" dirty="0" smtClean="0">
                <a:solidFill>
                  <a:srgbClr val="FF0000"/>
                </a:solidFill>
              </a:rPr>
              <a:t>   		ELMADAĞ: %o2,7 </a:t>
            </a:r>
            <a:r>
              <a:rPr lang="tr-TR" sz="2400" b="1" dirty="0" smtClean="0"/>
              <a:t>(KDS, 20.12.2017)</a:t>
            </a:r>
          </a:p>
        </p:txBody>
      </p:sp>
      <p:sp>
        <p:nvSpPr>
          <p:cNvPr id="11" name="İçerik Yer Tutucusu 2"/>
          <p:cNvSpPr txBox="1">
            <a:spLocks/>
          </p:cNvSpPr>
          <p:nvPr/>
        </p:nvSpPr>
        <p:spPr>
          <a:xfrm>
            <a:off x="467544" y="1484784"/>
            <a:ext cx="8136904"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TSM BÖLGESİ</a:t>
            </a:r>
            <a:br>
              <a:rPr lang="tr-TR" sz="2800" b="1" dirty="0" smtClean="0">
                <a:solidFill>
                  <a:srgbClr val="000066"/>
                </a:solidFill>
              </a:rPr>
            </a:br>
            <a:r>
              <a:rPr lang="tr-TR" sz="2800" b="1" dirty="0" smtClean="0">
                <a:solidFill>
                  <a:srgbClr val="000066"/>
                </a:solidFill>
              </a:rPr>
              <a:t>DEMOGRAFİK VERİLERİNİN TÜRKİYE</a:t>
            </a:r>
            <a:br>
              <a:rPr lang="tr-TR" sz="2800" b="1" dirty="0" smtClean="0">
                <a:solidFill>
                  <a:srgbClr val="000066"/>
                </a:solidFill>
              </a:rPr>
            </a:br>
            <a:r>
              <a:rPr lang="tr-TR" sz="2800" b="1" dirty="0" smtClean="0">
                <a:solidFill>
                  <a:srgbClr val="000066"/>
                </a:solidFill>
              </a:rPr>
              <a:t>VE DÜNYA İLE KARŞILAŞTIRILMASI-3</a:t>
            </a:r>
            <a:endParaRPr lang="tr-TR" sz="2800" dirty="0">
              <a:solidFill>
                <a:srgbClr val="000066"/>
              </a:solidFill>
            </a:endParaRPr>
          </a:p>
        </p:txBody>
      </p:sp>
      <p:sp>
        <p:nvSpPr>
          <p:cNvPr id="3" name="2 İçerik Yer Tutucusu"/>
          <p:cNvSpPr>
            <a:spLocks noGrp="1"/>
          </p:cNvSpPr>
          <p:nvPr>
            <p:ph idx="1"/>
          </p:nvPr>
        </p:nvSpPr>
        <p:spPr/>
        <p:txBody>
          <a:bodyPr/>
          <a:lstStyle/>
          <a:p>
            <a:pPr marL="0" indent="0">
              <a:buNone/>
            </a:pPr>
            <a:r>
              <a:rPr lang="tr-TR" b="1" dirty="0" smtClean="0">
                <a:solidFill>
                  <a:srgbClr val="FF0000"/>
                </a:solidFill>
              </a:rPr>
              <a:t> Anne Ölüm Hızı</a:t>
            </a:r>
          </a:p>
          <a:p>
            <a:pPr marL="0" indent="0">
              <a:buNone/>
            </a:pPr>
            <a:endParaRPr lang="tr-TR" b="1" dirty="0" smtClean="0">
              <a:solidFill>
                <a:srgbClr val="FF0000"/>
              </a:solidFill>
            </a:endParaRPr>
          </a:p>
          <a:p>
            <a:pPr marL="0" indent="0">
              <a:buNone/>
            </a:pPr>
            <a:endParaRPr lang="tr-TR" b="1" dirty="0" smtClean="0">
              <a:solidFill>
                <a:srgbClr val="FF0000"/>
              </a:solidFill>
            </a:endParaRPr>
          </a:p>
          <a:p>
            <a:pPr marL="0" indent="0">
              <a:buNone/>
            </a:pPr>
            <a:r>
              <a:rPr lang="tr-TR" b="1" dirty="0" smtClean="0">
                <a:solidFill>
                  <a:srgbClr val="FF0000"/>
                </a:solidFill>
              </a:rPr>
              <a:t>                          </a:t>
            </a:r>
          </a:p>
          <a:p>
            <a:pPr marL="0" indent="0">
              <a:buNone/>
            </a:pPr>
            <a:r>
              <a:rPr lang="tr-TR" b="1" dirty="0" smtClean="0">
                <a:solidFill>
                  <a:srgbClr val="FF0000"/>
                </a:solidFill>
              </a:rPr>
              <a:t>                        DÜNYA: Yüz binde 216</a:t>
            </a:r>
          </a:p>
          <a:p>
            <a:pPr marL="0" indent="0">
              <a:buNone/>
            </a:pPr>
            <a:r>
              <a:rPr lang="tr-TR" b="1" dirty="0" smtClean="0">
                <a:solidFill>
                  <a:srgbClr val="FF0000"/>
                </a:solidFill>
              </a:rPr>
              <a:t>                      TÜRKİYE: Yüz binde 14,7</a:t>
            </a:r>
          </a:p>
          <a:p>
            <a:pPr marL="0" indent="0">
              <a:buNone/>
            </a:pPr>
            <a:r>
              <a:rPr lang="tr-TR" b="1" dirty="0" smtClean="0">
                <a:solidFill>
                  <a:srgbClr val="FF0000"/>
                </a:solidFill>
              </a:rPr>
              <a:t>                               ELMADAĞ: 0 </a:t>
            </a:r>
            <a:r>
              <a:rPr lang="tr-TR" sz="2400" b="1" dirty="0" smtClean="0"/>
              <a:t>(KDS, 20.12.2017)</a:t>
            </a:r>
          </a:p>
          <a:p>
            <a:pPr marL="0" indent="0">
              <a:buNone/>
            </a:pPr>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28</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2420888"/>
            <a:ext cx="8227665" cy="1438275"/>
          </a:xfrm>
          <a:prstGeom prst="rect">
            <a:avLst/>
          </a:prstGeom>
          <a:solidFill>
            <a:schemeClr val="accent4">
              <a:lumMod val="60000"/>
              <a:lumOff val="40000"/>
            </a:schemeClr>
          </a:solidFill>
          <a:ln w="57150">
            <a:noFill/>
            <a:miter lim="800000"/>
            <a:headEnd/>
            <a:tailEnd/>
          </a:ln>
          <a:effectLst/>
          <a:extLst/>
        </p:spPr>
      </p:pic>
      <p:sp>
        <p:nvSpPr>
          <p:cNvPr id="10" name="İçerik Yer Tutucusu 2"/>
          <p:cNvSpPr txBox="1">
            <a:spLocks/>
          </p:cNvSpPr>
          <p:nvPr/>
        </p:nvSpPr>
        <p:spPr>
          <a:xfrm>
            <a:off x="323528" y="1484784"/>
            <a:ext cx="8352928" cy="453650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TSM BÖLGESİ</a:t>
            </a:r>
            <a:br>
              <a:rPr lang="tr-TR" sz="2800" b="1" dirty="0" smtClean="0">
                <a:solidFill>
                  <a:srgbClr val="000066"/>
                </a:solidFill>
              </a:rPr>
            </a:br>
            <a:r>
              <a:rPr lang="tr-TR" sz="2800" b="1" dirty="0" smtClean="0">
                <a:solidFill>
                  <a:srgbClr val="000066"/>
                </a:solidFill>
              </a:rPr>
              <a:t>DEMOGRAFİK VERİLERİNİN TÜRKİYE</a:t>
            </a:r>
            <a:br>
              <a:rPr lang="tr-TR" sz="2800" b="1" dirty="0" smtClean="0">
                <a:solidFill>
                  <a:srgbClr val="000066"/>
                </a:solidFill>
              </a:rPr>
            </a:br>
            <a:r>
              <a:rPr lang="tr-TR" sz="2800" b="1" dirty="0" smtClean="0">
                <a:solidFill>
                  <a:srgbClr val="000066"/>
                </a:solidFill>
              </a:rPr>
              <a:t>VE DÜNYA İLE KARŞILAŞTIRILMASI-4</a:t>
            </a:r>
            <a:endParaRPr lang="tr-TR" sz="2800" dirty="0"/>
          </a:p>
        </p:txBody>
      </p:sp>
      <p:sp>
        <p:nvSpPr>
          <p:cNvPr id="3" name="2 İçerik Yer Tutucusu"/>
          <p:cNvSpPr>
            <a:spLocks noGrp="1"/>
          </p:cNvSpPr>
          <p:nvPr>
            <p:ph idx="1"/>
          </p:nvPr>
        </p:nvSpPr>
        <p:spPr/>
        <p:txBody>
          <a:bodyPr/>
          <a:lstStyle/>
          <a:p>
            <a:pPr marL="0" indent="0">
              <a:buNone/>
            </a:pPr>
            <a:r>
              <a:rPr lang="tr-TR" b="1" dirty="0" smtClean="0">
                <a:solidFill>
                  <a:srgbClr val="FF0000"/>
                </a:solidFill>
              </a:rPr>
              <a:t>Bebek Ölüm Hızı</a:t>
            </a:r>
          </a:p>
          <a:p>
            <a:pPr marL="0" indent="0">
              <a:buNone/>
            </a:pPr>
            <a:endParaRPr lang="tr-TR" b="1" dirty="0" smtClean="0">
              <a:solidFill>
                <a:srgbClr val="FF0000"/>
              </a:solidFill>
            </a:endParaRPr>
          </a:p>
          <a:p>
            <a:pPr marL="0" indent="0">
              <a:buNone/>
            </a:pPr>
            <a:endParaRPr lang="tr-TR" b="1" dirty="0" smtClean="0">
              <a:solidFill>
                <a:srgbClr val="FF0000"/>
              </a:solidFill>
            </a:endParaRPr>
          </a:p>
          <a:p>
            <a:pPr marL="0" indent="0">
              <a:buNone/>
            </a:pPr>
            <a:r>
              <a:rPr lang="tr-TR" b="1" dirty="0" smtClean="0">
                <a:solidFill>
                  <a:srgbClr val="FF0000"/>
                </a:solidFill>
              </a:rPr>
              <a:t>                          </a:t>
            </a:r>
          </a:p>
          <a:p>
            <a:pPr marL="0" indent="0">
              <a:buNone/>
            </a:pPr>
            <a:r>
              <a:rPr lang="tr-TR" b="1" dirty="0" smtClean="0">
                <a:solidFill>
                  <a:srgbClr val="FF0000"/>
                </a:solidFill>
              </a:rPr>
              <a:t>                          DÜNYA: %o30,5</a:t>
            </a:r>
          </a:p>
          <a:p>
            <a:pPr marL="0" indent="0">
              <a:buNone/>
            </a:pPr>
            <a:r>
              <a:rPr lang="tr-TR" b="1" dirty="0" smtClean="0">
                <a:solidFill>
                  <a:srgbClr val="FF0000"/>
                </a:solidFill>
              </a:rPr>
              <a:t>                          TÜRKİYE: %o10</a:t>
            </a:r>
          </a:p>
          <a:p>
            <a:pPr marL="0" indent="0">
              <a:buNone/>
            </a:pPr>
            <a:r>
              <a:rPr lang="tr-TR" b="1" dirty="0" smtClean="0">
                <a:solidFill>
                  <a:srgbClr val="FF0000"/>
                </a:solidFill>
              </a:rPr>
              <a:t>                        ELMADAĞ: %o1,8 </a:t>
            </a:r>
            <a:r>
              <a:rPr lang="tr-TR" sz="2400" b="1" dirty="0" smtClean="0"/>
              <a:t>(KDS, 20.12.2017)</a:t>
            </a:r>
          </a:p>
          <a:p>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29</a:t>
            </a:fld>
            <a:endParaRPr lang="tr-TR"/>
          </a:p>
        </p:txBody>
      </p:sp>
      <p:pic>
        <p:nvPicPr>
          <p:cNvPr id="8"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9"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9552" y="2420888"/>
            <a:ext cx="7949062" cy="1440160"/>
          </a:xfrm>
          <a:prstGeom prst="rect">
            <a:avLst/>
          </a:prstGeom>
          <a:solidFill>
            <a:schemeClr val="accent4">
              <a:lumMod val="60000"/>
              <a:lumOff val="40000"/>
            </a:schemeClr>
          </a:solidFill>
          <a:ln w="57150">
            <a:noFill/>
            <a:miter lim="800000"/>
            <a:headEnd/>
            <a:tailEnd/>
          </a:ln>
          <a:effectLst/>
          <a:extLst/>
        </p:spPr>
      </p:pic>
      <p:sp>
        <p:nvSpPr>
          <p:cNvPr id="11" name="İçerik Yer Tutucusu 2"/>
          <p:cNvSpPr txBox="1">
            <a:spLocks/>
          </p:cNvSpPr>
          <p:nvPr/>
        </p:nvSpPr>
        <p:spPr>
          <a:xfrm>
            <a:off x="467544" y="1484784"/>
            <a:ext cx="8136904"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solidFill>
                  <a:srgbClr val="000066"/>
                </a:solidFill>
                <a:cs typeface="Times New Roman" panose="02020603050405020304" pitchFamily="18" charset="0"/>
              </a:rPr>
              <a:t>Demografinin Tanımı</a:t>
            </a:r>
            <a:endParaRPr lang="tr-TR" b="1" dirty="0">
              <a:solidFill>
                <a:srgbClr val="000066"/>
              </a:solidFill>
            </a:endParaRPr>
          </a:p>
        </p:txBody>
      </p:sp>
      <p:sp>
        <p:nvSpPr>
          <p:cNvPr id="3" name="2 İçerik Yer Tutucusu"/>
          <p:cNvSpPr>
            <a:spLocks noGrp="1"/>
          </p:cNvSpPr>
          <p:nvPr>
            <p:ph idx="1"/>
          </p:nvPr>
        </p:nvSpPr>
        <p:spPr/>
        <p:txBody>
          <a:bodyPr>
            <a:normAutofit fontScale="92500" lnSpcReduction="20000"/>
          </a:bodyPr>
          <a:lstStyle/>
          <a:p>
            <a:pPr marL="365760" indent="-283464">
              <a:lnSpc>
                <a:spcPct val="95000"/>
              </a:lnSpc>
              <a:buFont typeface="Wingdings 2"/>
              <a:buChar char=""/>
              <a:defRPr/>
            </a:pPr>
            <a:r>
              <a:rPr lang="tr-TR" dirty="0"/>
              <a:t>Yunanca (</a:t>
            </a:r>
            <a:r>
              <a:rPr lang="tr-TR" dirty="0" err="1"/>
              <a:t>demos</a:t>
            </a:r>
            <a:r>
              <a:rPr lang="tr-TR" dirty="0"/>
              <a:t> - halk) ve (</a:t>
            </a:r>
            <a:r>
              <a:rPr lang="tr-TR" dirty="0" err="1"/>
              <a:t>grapho</a:t>
            </a:r>
            <a:r>
              <a:rPr lang="tr-TR" dirty="0"/>
              <a:t> - yazma) kelimelerinin birleştirilmesi ile meydana gelmiş olan bu terim nüfus olaylarını istatistik yardımıyla inceleyen ve bu hususta uygulanan metotları araştırıp ilerletmeye çalışan disipline verilen isimdir</a:t>
            </a:r>
            <a:r>
              <a:rPr lang="tr-TR" dirty="0" smtClean="0"/>
              <a:t>. </a:t>
            </a:r>
            <a:r>
              <a:rPr lang="tr-TR" b="1" dirty="0" smtClean="0"/>
              <a:t>(1)</a:t>
            </a:r>
            <a:endParaRPr lang="tr-TR" b="1" dirty="0"/>
          </a:p>
          <a:p>
            <a:pPr marL="365760" indent="-283464">
              <a:lnSpc>
                <a:spcPct val="95000"/>
              </a:lnSpc>
              <a:buFont typeface="Wingdings 2"/>
              <a:buChar char=""/>
              <a:defRPr/>
            </a:pPr>
            <a:r>
              <a:rPr lang="tr-TR" dirty="0"/>
              <a:t>Demografi biri statik, diğeri dinamik iki kısma ayrılır, ilkinde nüfus durgun bir varlık sayılarak belirli bir andaki durumu, özellikle çeşitli bakımlardan bileşimi incelenir, ikincisinde doğum, ölüm, göçler gibi nüfus hareketleri ve onları etkileyen faktörler araştırılır</a:t>
            </a:r>
            <a:r>
              <a:rPr lang="tr-TR" dirty="0" smtClean="0"/>
              <a:t>.</a:t>
            </a:r>
            <a:r>
              <a:rPr lang="tr-TR" b="1" dirty="0"/>
              <a:t> </a:t>
            </a:r>
            <a:r>
              <a:rPr lang="tr-TR" b="1" dirty="0" smtClean="0"/>
              <a:t>(1)</a:t>
            </a:r>
            <a:endParaRPr lang="tr-TR" b="1" dirty="0"/>
          </a:p>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3</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Akış Çizelgesi: İşlem"/>
          <p:cNvSpPr/>
          <p:nvPr/>
        </p:nvSpPr>
        <p:spPr>
          <a:xfrm>
            <a:off x="539552" y="1484784"/>
            <a:ext cx="8208912" cy="4536504"/>
          </a:xfrm>
          <a:prstGeom prst="flowChartProcess">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88640"/>
            <a:ext cx="8229600" cy="1143000"/>
          </a:xfrm>
        </p:spPr>
        <p:txBody>
          <a:bodyPr>
            <a:noAutofit/>
          </a:bodyPr>
          <a:lstStyle/>
          <a:p>
            <a:r>
              <a:rPr lang="tr-TR" sz="2800" b="1" dirty="0" smtClean="0">
                <a:solidFill>
                  <a:srgbClr val="000066"/>
                </a:solidFill>
              </a:rPr>
              <a:t>ELMADAĞ TSM BÖLGESİ</a:t>
            </a:r>
            <a:br>
              <a:rPr lang="tr-TR" sz="2800" b="1" dirty="0" smtClean="0">
                <a:solidFill>
                  <a:srgbClr val="000066"/>
                </a:solidFill>
              </a:rPr>
            </a:br>
            <a:r>
              <a:rPr lang="tr-TR" sz="2800" b="1" dirty="0" smtClean="0">
                <a:solidFill>
                  <a:srgbClr val="000066"/>
                </a:solidFill>
              </a:rPr>
              <a:t>DEMOGRAFİK VERİLERİNİN TÜRKİYE</a:t>
            </a:r>
            <a:br>
              <a:rPr lang="tr-TR" sz="2800" b="1" dirty="0" smtClean="0">
                <a:solidFill>
                  <a:srgbClr val="000066"/>
                </a:solidFill>
              </a:rPr>
            </a:br>
            <a:r>
              <a:rPr lang="tr-TR" sz="2800" b="1" dirty="0" smtClean="0">
                <a:solidFill>
                  <a:srgbClr val="000066"/>
                </a:solidFill>
              </a:rPr>
              <a:t>VE DÜNYA İLE KARŞILAŞTIRILMASI-5</a:t>
            </a:r>
            <a:endParaRPr lang="tr-TR" sz="2800" dirty="0"/>
          </a:p>
        </p:txBody>
      </p:sp>
      <p:sp>
        <p:nvSpPr>
          <p:cNvPr id="3" name="2 İçerik Yer Tutucusu"/>
          <p:cNvSpPr>
            <a:spLocks noGrp="1"/>
          </p:cNvSpPr>
          <p:nvPr>
            <p:ph idx="1"/>
          </p:nvPr>
        </p:nvSpPr>
        <p:spPr/>
        <p:txBody>
          <a:bodyPr/>
          <a:lstStyle/>
          <a:p>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30</a:t>
            </a:fld>
            <a:endParaRPr lang="tr-TR"/>
          </a:p>
        </p:txBody>
      </p:sp>
      <p:pic>
        <p:nvPicPr>
          <p:cNvPr id="8"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9"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395536" y="1484784"/>
            <a:ext cx="8352928"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r>
              <a:rPr lang="tr-TR" sz="3200" b="1" dirty="0" smtClean="0">
                <a:solidFill>
                  <a:srgbClr val="FF0000"/>
                </a:solidFill>
              </a:rPr>
              <a:t>Beş Yaş Altı Çocuk Ölüm Hızı</a:t>
            </a:r>
          </a:p>
          <a:p>
            <a:endParaRPr lang="tr-TR" sz="3200" b="1" dirty="0" smtClean="0">
              <a:solidFill>
                <a:srgbClr val="FF0000"/>
              </a:solidFill>
            </a:endParaRPr>
          </a:p>
          <a:p>
            <a:endParaRPr lang="tr-TR" sz="3200" b="1" dirty="0" smtClean="0">
              <a:solidFill>
                <a:srgbClr val="FF0000"/>
              </a:solidFill>
            </a:endParaRPr>
          </a:p>
          <a:p>
            <a:r>
              <a:rPr lang="tr-TR" sz="3200" b="1" dirty="0" smtClean="0">
                <a:solidFill>
                  <a:srgbClr val="FF0000"/>
                </a:solidFill>
              </a:rPr>
              <a:t>                          </a:t>
            </a:r>
          </a:p>
          <a:p>
            <a:r>
              <a:rPr lang="tr-TR" sz="3200" b="1" dirty="0" smtClean="0">
                <a:solidFill>
                  <a:srgbClr val="FF0000"/>
                </a:solidFill>
              </a:rPr>
              <a:t>                           DÜNYA: %o42,5</a:t>
            </a:r>
          </a:p>
          <a:p>
            <a:r>
              <a:rPr lang="tr-TR" sz="3200" b="1" dirty="0" smtClean="0">
                <a:solidFill>
                  <a:srgbClr val="FF0000"/>
                </a:solidFill>
              </a:rPr>
              <a:t>                          TÜRKİYE: %o12,1</a:t>
            </a:r>
          </a:p>
          <a:p>
            <a:r>
              <a:rPr lang="tr-TR" sz="3200" b="1" dirty="0" smtClean="0">
                <a:solidFill>
                  <a:srgbClr val="FF0000"/>
                </a:solidFill>
              </a:rPr>
              <a:t>                         ELMADAĞ: %o1,7 </a:t>
            </a:r>
            <a:r>
              <a:rPr lang="tr-TR" sz="2400" b="1" dirty="0" smtClean="0"/>
              <a:t>(KDS, 20.12.2017)</a:t>
            </a:r>
            <a:endParaRPr lang="tr-TR" sz="2400" b="1" dirty="0" smtClean="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7544" y="2132856"/>
            <a:ext cx="8193162" cy="1358900"/>
          </a:xfrm>
          <a:prstGeom prst="rect">
            <a:avLst/>
          </a:prstGeom>
          <a:solidFill>
            <a:schemeClr val="accent4">
              <a:lumMod val="60000"/>
              <a:lumOff val="40000"/>
            </a:schemeClr>
          </a:solidFill>
          <a:ln>
            <a:noFill/>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ELMADAĞ TSM BÖLGESİ</a:t>
            </a:r>
            <a:br>
              <a:rPr lang="tr-TR" sz="2800" b="1" dirty="0" smtClean="0">
                <a:solidFill>
                  <a:srgbClr val="000066"/>
                </a:solidFill>
              </a:rPr>
            </a:br>
            <a:r>
              <a:rPr lang="tr-TR" sz="2800" b="1" dirty="0" smtClean="0">
                <a:solidFill>
                  <a:srgbClr val="000066"/>
                </a:solidFill>
              </a:rPr>
              <a:t>DEMOGRAFİK VERİLERİNİN TÜRKİYE</a:t>
            </a:r>
            <a:br>
              <a:rPr lang="tr-TR" sz="2800" b="1" dirty="0" smtClean="0">
                <a:solidFill>
                  <a:srgbClr val="000066"/>
                </a:solidFill>
              </a:rPr>
            </a:br>
            <a:r>
              <a:rPr lang="tr-TR" sz="2800" b="1" dirty="0" smtClean="0">
                <a:solidFill>
                  <a:srgbClr val="000066"/>
                </a:solidFill>
              </a:rPr>
              <a:t>VE DÜNYA İLE KARŞILAŞTIRILMASI-6</a:t>
            </a:r>
            <a:endParaRPr lang="tr-TR" sz="2800" dirty="0"/>
          </a:p>
        </p:txBody>
      </p:sp>
      <p:sp>
        <p:nvSpPr>
          <p:cNvPr id="3" name="2 İçerik Yer Tutucusu"/>
          <p:cNvSpPr>
            <a:spLocks noGrp="1"/>
          </p:cNvSpPr>
          <p:nvPr>
            <p:ph idx="1"/>
          </p:nvPr>
        </p:nvSpPr>
        <p:spPr/>
        <p:txBody>
          <a:bodyPr/>
          <a:lstStyle/>
          <a:p>
            <a:pPr marL="0" indent="0">
              <a:buNone/>
            </a:pPr>
            <a:r>
              <a:rPr lang="tr-TR" sz="2800" b="1" dirty="0" smtClean="0">
                <a:solidFill>
                  <a:srgbClr val="FF0000"/>
                </a:solidFill>
              </a:rPr>
              <a:t>NÜFUS YOĞUNLUĞU=         </a:t>
            </a:r>
            <a:r>
              <a:rPr lang="tr-TR" sz="2800" b="1" dirty="0" smtClean="0"/>
              <a:t>Yaşayan İnsan Sayısı</a:t>
            </a:r>
            <a:endParaRPr lang="tr-TR" sz="2800" b="1" dirty="0" smtClean="0">
              <a:solidFill>
                <a:srgbClr val="FF0000"/>
              </a:solidFill>
            </a:endParaRPr>
          </a:p>
          <a:p>
            <a:pPr marL="0" indent="0">
              <a:buNone/>
            </a:pPr>
            <a:r>
              <a:rPr lang="tr-TR" b="1" dirty="0" smtClean="0">
                <a:solidFill>
                  <a:srgbClr val="FF0000"/>
                </a:solidFill>
              </a:rPr>
              <a:t>                                                   </a:t>
            </a:r>
            <a:r>
              <a:rPr lang="tr-TR" sz="2800" b="1" dirty="0" smtClean="0"/>
              <a:t>Yüz Ölçümü</a:t>
            </a:r>
            <a:endParaRPr lang="tr-TR" b="1" dirty="0" smtClean="0">
              <a:solidFill>
                <a:srgbClr val="FF0000"/>
              </a:solidFill>
            </a:endParaRPr>
          </a:p>
          <a:p>
            <a:pPr marL="0" indent="0">
              <a:buNone/>
            </a:pPr>
            <a:r>
              <a:rPr lang="tr-TR" b="1" dirty="0" smtClean="0">
                <a:solidFill>
                  <a:srgbClr val="FF0000"/>
                </a:solidFill>
              </a:rPr>
              <a:t>                           </a:t>
            </a:r>
          </a:p>
          <a:p>
            <a:pPr marL="0" indent="0">
              <a:buNone/>
            </a:pPr>
            <a:r>
              <a:rPr lang="tr-TR" b="1" dirty="0" smtClean="0">
                <a:solidFill>
                  <a:srgbClr val="FF0000"/>
                </a:solidFill>
              </a:rPr>
              <a:t>                            DÜNYA: 52</a:t>
            </a:r>
          </a:p>
          <a:p>
            <a:pPr marL="0" indent="0">
              <a:buNone/>
            </a:pPr>
            <a:r>
              <a:rPr lang="tr-TR" b="1" dirty="0" smtClean="0">
                <a:solidFill>
                  <a:srgbClr val="FF0000"/>
                </a:solidFill>
              </a:rPr>
              <a:t>                          TÜRKİYE: 104</a:t>
            </a:r>
            <a:endParaRPr lang="tr-TR" sz="2000" dirty="0" smtClean="0">
              <a:solidFill>
                <a:srgbClr val="FF0000"/>
              </a:solidFill>
            </a:endParaRPr>
          </a:p>
          <a:p>
            <a:pPr marL="0" indent="0">
              <a:buNone/>
            </a:pPr>
            <a:r>
              <a:rPr lang="tr-TR" dirty="0" smtClean="0">
                <a:solidFill>
                  <a:srgbClr val="FF0000"/>
                </a:solidFill>
              </a:rPr>
              <a:t>                         </a:t>
            </a:r>
            <a:r>
              <a:rPr lang="tr-TR" b="1" dirty="0" smtClean="0">
                <a:solidFill>
                  <a:srgbClr val="FF0000"/>
                </a:solidFill>
              </a:rPr>
              <a:t>ELMADAĞ: 76.7 </a:t>
            </a:r>
            <a:r>
              <a:rPr lang="tr-TR" sz="2800" b="1" dirty="0" smtClean="0"/>
              <a:t>(43994 / 573)</a:t>
            </a:r>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31</a:t>
            </a:fld>
            <a:endParaRPr lang="tr-TR"/>
          </a:p>
        </p:txBody>
      </p:sp>
      <p:pic>
        <p:nvPicPr>
          <p:cNvPr id="8"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9"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İçerik Yer Tutucusu 2"/>
          <p:cNvSpPr txBox="1">
            <a:spLocks/>
          </p:cNvSpPr>
          <p:nvPr/>
        </p:nvSpPr>
        <p:spPr>
          <a:xfrm>
            <a:off x="467544" y="1484784"/>
            <a:ext cx="8136904" cy="4320480"/>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cxnSp>
        <p:nvCxnSpPr>
          <p:cNvPr id="12" name="Düz Bağlayıcı 10"/>
          <p:cNvCxnSpPr/>
          <p:nvPr/>
        </p:nvCxnSpPr>
        <p:spPr>
          <a:xfrm>
            <a:off x="4427984" y="2132856"/>
            <a:ext cx="3600400" cy="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err="1" smtClean="0">
                <a:solidFill>
                  <a:srgbClr val="000066"/>
                </a:solidFill>
              </a:rPr>
              <a:t>Perinatal</a:t>
            </a:r>
            <a:r>
              <a:rPr lang="tr-TR" b="1" dirty="0" smtClean="0">
                <a:solidFill>
                  <a:srgbClr val="000066"/>
                </a:solidFill>
              </a:rPr>
              <a:t> ve Bebek Ölümleri </a:t>
            </a:r>
            <a:br>
              <a:rPr lang="tr-TR" b="1" dirty="0" smtClean="0">
                <a:solidFill>
                  <a:srgbClr val="000066"/>
                </a:solidFill>
              </a:rPr>
            </a:br>
            <a:r>
              <a:rPr lang="tr-TR" b="1" dirty="0" smtClean="0">
                <a:solidFill>
                  <a:srgbClr val="000066"/>
                </a:solidFill>
              </a:rPr>
              <a:t>Bilgi Formu</a:t>
            </a:r>
            <a:endParaRPr lang="tr-TR" b="1" dirty="0">
              <a:solidFill>
                <a:srgbClr val="000066"/>
              </a:solidFill>
            </a:endParaRPr>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32</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3"/>
          <p:cNvPicPr>
            <a:picLocks noGrp="1" noChangeAspect="1" noChangeArrowheads="1"/>
          </p:cNvPicPr>
          <p:nvPr>
            <p:ph idx="1"/>
          </p:nvPr>
        </p:nvPicPr>
        <p:blipFill>
          <a:blip r:embed="rId4" cstate="print"/>
          <a:srcRect/>
          <a:stretch>
            <a:fillRect/>
          </a:stretch>
        </p:blipFill>
        <p:spPr bwMode="auto">
          <a:xfrm>
            <a:off x="1462932" y="1600200"/>
            <a:ext cx="6218136" cy="4525963"/>
          </a:xfrm>
          <a:prstGeom prst="rect">
            <a:avLst/>
          </a:prstGeom>
          <a:noFill/>
          <a:ln w="9525">
            <a:noFill/>
            <a:miter lim="800000"/>
            <a:headEnd/>
            <a:tailEnd/>
          </a:ln>
        </p:spPr>
      </p:pic>
      <p:sp>
        <p:nvSpPr>
          <p:cNvPr id="12" name="İçerik Yer Tutucusu 2"/>
          <p:cNvSpPr txBox="1">
            <a:spLocks/>
          </p:cNvSpPr>
          <p:nvPr/>
        </p:nvSpPr>
        <p:spPr>
          <a:xfrm>
            <a:off x="1475656" y="1628800"/>
            <a:ext cx="6192688" cy="446449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0066"/>
                </a:solidFill>
              </a:rPr>
              <a:t>Anne Ölüm Bildirim Formu</a:t>
            </a:r>
            <a:endParaRPr lang="tr-TR" b="1" dirty="0">
              <a:solidFill>
                <a:srgbClr val="000066"/>
              </a:solidFill>
            </a:endParaRPr>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33</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p:cNvPicPr>
            <a:picLocks noGrp="1" noChangeAspect="1" noChangeArrowheads="1"/>
          </p:cNvPicPr>
          <p:nvPr>
            <p:ph idx="1"/>
          </p:nvPr>
        </p:nvPicPr>
        <p:blipFill>
          <a:blip r:embed="rId4" cstate="print"/>
          <a:srcRect/>
          <a:stretch>
            <a:fillRect/>
          </a:stretch>
        </p:blipFill>
        <p:spPr bwMode="auto">
          <a:xfrm>
            <a:off x="1116105" y="1600200"/>
            <a:ext cx="6911790" cy="4525963"/>
          </a:xfrm>
          <a:prstGeom prst="rect">
            <a:avLst/>
          </a:prstGeom>
          <a:noFill/>
          <a:ln w="9525">
            <a:noFill/>
            <a:miter lim="800000"/>
            <a:headEnd/>
            <a:tailEnd/>
          </a:ln>
        </p:spPr>
      </p:pic>
      <p:sp>
        <p:nvSpPr>
          <p:cNvPr id="11" name="İçerik Yer Tutucusu 2"/>
          <p:cNvSpPr txBox="1">
            <a:spLocks/>
          </p:cNvSpPr>
          <p:nvPr/>
        </p:nvSpPr>
        <p:spPr>
          <a:xfrm>
            <a:off x="1115616" y="1628800"/>
            <a:ext cx="6912768" cy="4464496"/>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51520" y="5301208"/>
            <a:ext cx="8568952" cy="1143000"/>
          </a:xfrm>
        </p:spPr>
        <p:txBody>
          <a:bodyPr>
            <a:noAutofit/>
          </a:bodyPr>
          <a:lstStyle/>
          <a:p>
            <a:r>
              <a:rPr lang="tr-TR" sz="2800" dirty="0" smtClean="0"/>
              <a:t>Aralık 2017 AÜTF Halk Sağlığı Stajı </a:t>
            </a:r>
            <a:br>
              <a:rPr lang="tr-TR" sz="2800" dirty="0" smtClean="0"/>
            </a:br>
            <a:r>
              <a:rPr lang="tr-TR" sz="2800" dirty="0" smtClean="0"/>
              <a:t>Elmadağ TSM </a:t>
            </a:r>
            <a:r>
              <a:rPr lang="tr-TR" sz="2800" dirty="0" err="1" smtClean="0"/>
              <a:t>İntern</a:t>
            </a:r>
            <a:r>
              <a:rPr lang="tr-TR" sz="2800" dirty="0" smtClean="0"/>
              <a:t> Grubu</a:t>
            </a:r>
            <a:endParaRPr lang="tr-TR" sz="2800"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34</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8" name="Picture 2"/>
          <p:cNvPicPr>
            <a:picLocks noGrp="1" noChangeAspect="1" noChangeArrowheads="1"/>
          </p:cNvPicPr>
          <p:nvPr>
            <p:ph idx="1"/>
          </p:nvPr>
        </p:nvPicPr>
        <p:blipFill>
          <a:blip r:embed="rId4" cstate="print"/>
          <a:srcRect/>
          <a:stretch>
            <a:fillRect/>
          </a:stretch>
        </p:blipFill>
        <p:spPr bwMode="auto">
          <a:xfrm>
            <a:off x="1763688" y="548680"/>
            <a:ext cx="5544668" cy="4525963"/>
          </a:xfrm>
          <a:prstGeom prst="rect">
            <a:avLst/>
          </a:prstGeom>
          <a:noFill/>
          <a:ln w="9525">
            <a:noFill/>
            <a:miter lim="800000"/>
            <a:headEnd/>
            <a:tailEnd/>
          </a:ln>
        </p:spPr>
      </p:pic>
      <p:sp>
        <p:nvSpPr>
          <p:cNvPr id="10" name="İçerik Yer Tutucusu 2"/>
          <p:cNvSpPr txBox="1">
            <a:spLocks/>
          </p:cNvSpPr>
          <p:nvPr/>
        </p:nvSpPr>
        <p:spPr>
          <a:xfrm>
            <a:off x="1763688" y="548680"/>
            <a:ext cx="5544616" cy="453650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35</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2" name="Picture 2"/>
          <p:cNvPicPr>
            <a:picLocks noGrp="1" noChangeAspect="1" noChangeArrowheads="1"/>
          </p:cNvPicPr>
          <p:nvPr>
            <p:ph idx="1"/>
          </p:nvPr>
        </p:nvPicPr>
        <p:blipFill>
          <a:blip r:embed="rId4" cstate="print"/>
          <a:srcRect/>
          <a:stretch>
            <a:fillRect/>
          </a:stretch>
        </p:blipFill>
        <p:spPr bwMode="auto">
          <a:xfrm>
            <a:off x="1403648" y="620688"/>
            <a:ext cx="4177072" cy="4525963"/>
          </a:xfrm>
          <a:prstGeom prst="rect">
            <a:avLst/>
          </a:prstGeom>
          <a:noFill/>
          <a:ln w="9525">
            <a:noFill/>
            <a:miter lim="800000"/>
            <a:headEnd/>
            <a:tailEnd/>
          </a:ln>
        </p:spPr>
      </p:pic>
      <p:sp>
        <p:nvSpPr>
          <p:cNvPr id="10" name="1 Başlık"/>
          <p:cNvSpPr>
            <a:spLocks noGrp="1"/>
          </p:cNvSpPr>
          <p:nvPr>
            <p:ph type="title"/>
          </p:nvPr>
        </p:nvSpPr>
        <p:spPr>
          <a:xfrm>
            <a:off x="468313" y="5516563"/>
            <a:ext cx="8229600" cy="1143000"/>
          </a:xfrm>
        </p:spPr>
        <p:txBody>
          <a:bodyPr>
            <a:noAutofit/>
          </a:bodyPr>
          <a:lstStyle/>
          <a:p>
            <a:r>
              <a:rPr lang="tr-TR" sz="2800" dirty="0" smtClean="0"/>
              <a:t>Aralık 2017 AÜTF Halk Sağlığı Stajı </a:t>
            </a:r>
            <a:br>
              <a:rPr lang="tr-TR" sz="2800" dirty="0" smtClean="0"/>
            </a:br>
            <a:r>
              <a:rPr lang="tr-TR" sz="2800" dirty="0" smtClean="0"/>
              <a:t>Elmadağ </a:t>
            </a:r>
            <a:r>
              <a:rPr lang="tr-TR" sz="2800" dirty="0" err="1" smtClean="0"/>
              <a:t>İntern</a:t>
            </a:r>
            <a:r>
              <a:rPr lang="tr-TR" sz="2800" dirty="0" smtClean="0"/>
              <a:t> Grubu VSD ziyareti</a:t>
            </a:r>
            <a:endParaRPr lang="tr-TR" sz="2800" dirty="0"/>
          </a:p>
        </p:txBody>
      </p:sp>
      <p:pic>
        <p:nvPicPr>
          <p:cNvPr id="12" name="Picture 2"/>
          <p:cNvPicPr>
            <a:picLocks noChangeAspect="1" noChangeArrowheads="1"/>
          </p:cNvPicPr>
          <p:nvPr/>
        </p:nvPicPr>
        <p:blipFill>
          <a:blip r:embed="rId5" cstate="print"/>
          <a:srcRect/>
          <a:stretch>
            <a:fillRect/>
          </a:stretch>
        </p:blipFill>
        <p:spPr bwMode="auto">
          <a:xfrm rot="5400000">
            <a:off x="4869213" y="2244208"/>
            <a:ext cx="3654045" cy="1944216"/>
          </a:xfrm>
          <a:prstGeom prst="rect">
            <a:avLst/>
          </a:prstGeom>
          <a:noFill/>
          <a:ln w="9525">
            <a:noFill/>
            <a:miter lim="800000"/>
            <a:headEnd/>
            <a:tailEnd/>
          </a:ln>
        </p:spPr>
      </p:pic>
      <p:sp>
        <p:nvSpPr>
          <p:cNvPr id="13" name="İçerik Yer Tutucusu 2"/>
          <p:cNvSpPr txBox="1">
            <a:spLocks/>
          </p:cNvSpPr>
          <p:nvPr/>
        </p:nvSpPr>
        <p:spPr>
          <a:xfrm>
            <a:off x="1403648" y="620688"/>
            <a:ext cx="4176464" cy="453650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
        <p:nvSpPr>
          <p:cNvPr id="14" name="İçerik Yer Tutucusu 2"/>
          <p:cNvSpPr txBox="1">
            <a:spLocks/>
          </p:cNvSpPr>
          <p:nvPr/>
        </p:nvSpPr>
        <p:spPr>
          <a:xfrm>
            <a:off x="5724128" y="1412776"/>
            <a:ext cx="1944216" cy="3672408"/>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5301208"/>
            <a:ext cx="8229600" cy="1143000"/>
          </a:xfrm>
        </p:spPr>
        <p:txBody>
          <a:bodyPr>
            <a:noAutofit/>
          </a:bodyPr>
          <a:lstStyle/>
          <a:p>
            <a:r>
              <a:rPr lang="tr-TR" sz="3600" dirty="0" smtClean="0"/>
              <a:t>Aralık 2017 AÜTF Halk Sağlığı Stajı </a:t>
            </a:r>
            <a:br>
              <a:rPr lang="tr-TR" sz="3600" dirty="0" smtClean="0"/>
            </a:br>
            <a:r>
              <a:rPr lang="tr-TR" sz="3600" dirty="0" smtClean="0"/>
              <a:t>Elmadağ </a:t>
            </a:r>
            <a:r>
              <a:rPr lang="tr-TR" sz="3600" dirty="0" err="1" smtClean="0"/>
              <a:t>İntern</a:t>
            </a:r>
            <a:r>
              <a:rPr lang="tr-TR" sz="3600" dirty="0" smtClean="0"/>
              <a:t> Grubu Okulda </a:t>
            </a:r>
            <a:r>
              <a:rPr lang="tr-TR" sz="3600" dirty="0" err="1" smtClean="0"/>
              <a:t>Bağışıklama</a:t>
            </a:r>
            <a:endParaRPr lang="tr-TR" sz="3600"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36</a:t>
            </a:fld>
            <a:endParaRPr lang="tr-TR"/>
          </a:p>
        </p:txBody>
      </p:sp>
      <p:pic>
        <p:nvPicPr>
          <p:cNvPr id="16387" name="Picture 3" descr="D:\aslı müzik\IMG-20171208-WA0009.jpg"/>
          <p:cNvPicPr>
            <a:picLocks noGrp="1" noChangeAspect="1" noChangeArrowheads="1"/>
          </p:cNvPicPr>
          <p:nvPr>
            <p:ph idx="1"/>
          </p:nvPr>
        </p:nvPicPr>
        <p:blipFill>
          <a:blip r:embed="rId2" cstate="print"/>
          <a:srcRect/>
          <a:stretch>
            <a:fillRect/>
          </a:stretch>
        </p:blipFill>
        <p:spPr bwMode="auto">
          <a:xfrm>
            <a:off x="1547664" y="548680"/>
            <a:ext cx="6034617" cy="4525963"/>
          </a:xfrm>
          <a:prstGeom prst="rect">
            <a:avLst/>
          </a:prstGeom>
          <a:noFill/>
        </p:spPr>
      </p:pic>
      <p:pic>
        <p:nvPicPr>
          <p:cNvPr id="10" name="Picture 2" descr="C:\Users\Hatice Küçükönder\Desktop\indir.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1" name="Picture 3" descr="C:\Users\Hatice Küçükönder\Desktop\whatsapp-ta-ataturk-amblemi-istiyoruz_726473.jpg"/>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İçerik Yer Tutucusu 2"/>
          <p:cNvSpPr txBox="1">
            <a:spLocks/>
          </p:cNvSpPr>
          <p:nvPr/>
        </p:nvSpPr>
        <p:spPr>
          <a:xfrm>
            <a:off x="1547664" y="548680"/>
            <a:ext cx="6048672" cy="453650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37</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1 Başlık"/>
          <p:cNvSpPr>
            <a:spLocks noGrp="1"/>
          </p:cNvSpPr>
          <p:nvPr>
            <p:ph type="title"/>
          </p:nvPr>
        </p:nvSpPr>
        <p:spPr>
          <a:xfrm>
            <a:off x="467544" y="5517232"/>
            <a:ext cx="8208912" cy="792088"/>
          </a:xfrm>
        </p:spPr>
        <p:txBody>
          <a:bodyPr>
            <a:noAutofit/>
          </a:bodyPr>
          <a:lstStyle/>
          <a:p>
            <a:r>
              <a:rPr lang="tr-TR" sz="3600" dirty="0" smtClean="0"/>
              <a:t>Aralık 2017 AÜTF Halk Sağlığı Stajı </a:t>
            </a:r>
            <a:br>
              <a:rPr lang="tr-TR" sz="3600" dirty="0" smtClean="0"/>
            </a:br>
            <a:r>
              <a:rPr lang="tr-TR" sz="3600" dirty="0" smtClean="0"/>
              <a:t>Elmadağ </a:t>
            </a:r>
            <a:r>
              <a:rPr lang="tr-TR" sz="3600" dirty="0" err="1" smtClean="0"/>
              <a:t>İntern</a:t>
            </a:r>
            <a:r>
              <a:rPr lang="tr-TR" sz="3600" dirty="0" smtClean="0"/>
              <a:t> Grubu Okulda </a:t>
            </a:r>
            <a:r>
              <a:rPr lang="tr-TR" sz="3600" dirty="0" err="1" smtClean="0"/>
              <a:t>Bağışıklama</a:t>
            </a:r>
            <a:endParaRPr lang="tr-TR" sz="3600" dirty="0"/>
          </a:p>
        </p:txBody>
      </p:sp>
      <p:pic>
        <p:nvPicPr>
          <p:cNvPr id="17410" name="Picture 2" descr="D:\aslı müzik\IMG-20171208-WA0012.jpg"/>
          <p:cNvPicPr>
            <a:picLocks noGrp="1" noChangeAspect="1" noChangeArrowheads="1"/>
          </p:cNvPicPr>
          <p:nvPr>
            <p:ph idx="1"/>
          </p:nvPr>
        </p:nvPicPr>
        <p:blipFill>
          <a:blip r:embed="rId4" cstate="print"/>
          <a:srcRect/>
          <a:stretch>
            <a:fillRect/>
          </a:stretch>
        </p:blipFill>
        <p:spPr bwMode="auto">
          <a:xfrm>
            <a:off x="1619672" y="764704"/>
            <a:ext cx="6034616" cy="4525962"/>
          </a:xfrm>
          <a:prstGeom prst="rect">
            <a:avLst/>
          </a:prstGeom>
          <a:noFill/>
        </p:spPr>
      </p:pic>
      <p:sp>
        <p:nvSpPr>
          <p:cNvPr id="11" name="İçerik Yer Tutucusu 2"/>
          <p:cNvSpPr txBox="1">
            <a:spLocks/>
          </p:cNvSpPr>
          <p:nvPr/>
        </p:nvSpPr>
        <p:spPr>
          <a:xfrm>
            <a:off x="1619672" y="764704"/>
            <a:ext cx="6048672" cy="453650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5229200"/>
            <a:ext cx="8229600" cy="1143000"/>
          </a:xfrm>
        </p:spPr>
        <p:txBody>
          <a:bodyPr>
            <a:normAutofit fontScale="90000"/>
          </a:bodyPr>
          <a:lstStyle/>
          <a:p>
            <a:r>
              <a:rPr lang="tr-TR" dirty="0" smtClean="0"/>
              <a:t>Aralık 2017 AÜTF Halk Sağlığı Stajı </a:t>
            </a:r>
            <a:br>
              <a:rPr lang="tr-TR" dirty="0" smtClean="0"/>
            </a:br>
            <a:r>
              <a:rPr lang="tr-TR" dirty="0" smtClean="0"/>
              <a:t>Elmadağ </a:t>
            </a:r>
            <a:r>
              <a:rPr lang="tr-TR" dirty="0" err="1" smtClean="0"/>
              <a:t>İntern</a:t>
            </a:r>
            <a:r>
              <a:rPr lang="tr-TR" dirty="0" smtClean="0"/>
              <a:t> Grubu </a:t>
            </a:r>
            <a:r>
              <a:rPr lang="tr-TR" dirty="0" err="1" smtClean="0"/>
              <a:t>KETEM’de</a:t>
            </a:r>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38</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4" name="Picture 2" descr="D:\aslı müzik\IMG-20171207-WA0001.jpg"/>
          <p:cNvPicPr>
            <a:picLocks noGrp="1" noChangeAspect="1" noChangeArrowheads="1"/>
          </p:cNvPicPr>
          <p:nvPr>
            <p:ph idx="1"/>
          </p:nvPr>
        </p:nvPicPr>
        <p:blipFill>
          <a:blip r:embed="rId4" cstate="print"/>
          <a:srcRect/>
          <a:stretch>
            <a:fillRect/>
          </a:stretch>
        </p:blipFill>
        <p:spPr bwMode="auto">
          <a:xfrm>
            <a:off x="2771800" y="476672"/>
            <a:ext cx="3538488" cy="4717984"/>
          </a:xfrm>
          <a:prstGeom prst="rect">
            <a:avLst/>
          </a:prstGeom>
          <a:noFill/>
        </p:spPr>
      </p:pic>
      <p:sp>
        <p:nvSpPr>
          <p:cNvPr id="10" name="İçerik Yer Tutucusu 2"/>
          <p:cNvSpPr txBox="1">
            <a:spLocks/>
          </p:cNvSpPr>
          <p:nvPr/>
        </p:nvSpPr>
        <p:spPr>
          <a:xfrm>
            <a:off x="2771800" y="764704"/>
            <a:ext cx="3528392" cy="4392488"/>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solidFill>
                  <a:srgbClr val="000066"/>
                </a:solidFill>
                <a:cs typeface="Times New Roman" panose="02020603050405020304" pitchFamily="18" charset="0"/>
              </a:rPr>
              <a:t>Stajın Bana Katkıları</a:t>
            </a:r>
            <a:endParaRPr lang="tr-TR" b="1" dirty="0">
              <a:solidFill>
                <a:srgbClr val="000066"/>
              </a:solidFill>
            </a:endParaRPr>
          </a:p>
        </p:txBody>
      </p:sp>
      <p:sp>
        <p:nvSpPr>
          <p:cNvPr id="3" name="2 İçerik Yer Tutucusu"/>
          <p:cNvSpPr>
            <a:spLocks noGrp="1"/>
          </p:cNvSpPr>
          <p:nvPr>
            <p:ph idx="1"/>
          </p:nvPr>
        </p:nvSpPr>
        <p:spPr>
          <a:xfrm>
            <a:off x="457200" y="1600200"/>
            <a:ext cx="8219256" cy="4853136"/>
          </a:xfrm>
        </p:spPr>
        <p:txBody>
          <a:bodyPr>
            <a:normAutofit fontScale="70000" lnSpcReduction="20000"/>
          </a:bodyPr>
          <a:lstStyle/>
          <a:p>
            <a:r>
              <a:rPr lang="tr-TR" dirty="0" smtClean="0"/>
              <a:t>TSM yönetmeliğini inceledim, İlçe Sağlık Müdürlüğünün görev ve sorumlulukları hakkında bilgi edindim.</a:t>
            </a:r>
          </a:p>
          <a:p>
            <a:r>
              <a:rPr lang="tr-TR" dirty="0" smtClean="0"/>
              <a:t>VSD, KETEM ve AÇS-AP kurumlarına yapılan ziyaretlerde, kurumlardaki uygulamalarda izleyici olarak bulundum.</a:t>
            </a:r>
          </a:p>
          <a:p>
            <a:r>
              <a:rPr lang="tr-TR" dirty="0" smtClean="0"/>
              <a:t>Ankara Tabip Odasına yapılan ziyaretle bir hekim olarak memuriyetle ilg</a:t>
            </a:r>
            <a:r>
              <a:rPr lang="tr-TR" dirty="0" smtClean="0"/>
              <a:t>ili bilmem gereken hak ve sorumluluklarım hakkında bilgiler edindim.</a:t>
            </a:r>
            <a:endParaRPr lang="tr-TR" dirty="0" smtClean="0"/>
          </a:p>
          <a:p>
            <a:r>
              <a:rPr lang="tr-TR" dirty="0" smtClean="0"/>
              <a:t>Elmadağ </a:t>
            </a:r>
            <a:r>
              <a:rPr lang="tr-TR" dirty="0" err="1" smtClean="0"/>
              <a:t>TSM’nin</a:t>
            </a:r>
            <a:r>
              <a:rPr lang="tr-TR" dirty="0" smtClean="0"/>
              <a:t> kayıt tutma ve verilerin işlenmesi konusunda yetersiz olduğunu gördüm. </a:t>
            </a:r>
          </a:p>
          <a:p>
            <a:r>
              <a:rPr lang="tr-TR" dirty="0" smtClean="0"/>
              <a:t>Elmadağ </a:t>
            </a:r>
            <a:r>
              <a:rPr lang="tr-TR" dirty="0" err="1" smtClean="0"/>
              <a:t>TSM’de</a:t>
            </a:r>
            <a:r>
              <a:rPr lang="tr-TR" dirty="0" smtClean="0"/>
              <a:t>  okul </a:t>
            </a:r>
            <a:r>
              <a:rPr lang="tr-TR" dirty="0" err="1" smtClean="0"/>
              <a:t>bağışıklama</a:t>
            </a:r>
            <a:r>
              <a:rPr lang="tr-TR" dirty="0" err="1" smtClean="0"/>
              <a:t>sı</a:t>
            </a:r>
            <a:r>
              <a:rPr lang="tr-TR" dirty="0" smtClean="0"/>
              <a:t> uygulamasına, </a:t>
            </a:r>
            <a:r>
              <a:rPr lang="tr-TR" dirty="0" err="1" smtClean="0"/>
              <a:t>avm</a:t>
            </a:r>
            <a:r>
              <a:rPr lang="tr-TR" dirty="0" smtClean="0"/>
              <a:t> denetimine </a:t>
            </a:r>
            <a:r>
              <a:rPr lang="tr-TR" dirty="0" smtClean="0"/>
              <a:t>katıldım. </a:t>
            </a:r>
            <a:r>
              <a:rPr lang="tr-TR" dirty="0" smtClean="0"/>
              <a:t>Çeşme suyundan örnek alınması ve klor ölçülmesini öğrendim.</a:t>
            </a:r>
            <a:endParaRPr lang="tr-TR" dirty="0" smtClean="0"/>
          </a:p>
          <a:p>
            <a:r>
              <a:rPr lang="tr-TR" dirty="0" err="1" smtClean="0"/>
              <a:t>Ketem’de</a:t>
            </a:r>
            <a:r>
              <a:rPr lang="tr-TR" dirty="0" smtClean="0"/>
              <a:t> sigara ve </a:t>
            </a:r>
            <a:r>
              <a:rPr lang="tr-TR" dirty="0" err="1" smtClean="0"/>
              <a:t>kolorektal</a:t>
            </a:r>
            <a:r>
              <a:rPr lang="tr-TR" dirty="0" smtClean="0"/>
              <a:t>-meme </a:t>
            </a:r>
            <a:r>
              <a:rPr lang="tr-TR" dirty="0" err="1" smtClean="0"/>
              <a:t>ca</a:t>
            </a:r>
            <a:r>
              <a:rPr lang="tr-TR" dirty="0" smtClean="0"/>
              <a:t> </a:t>
            </a:r>
            <a:r>
              <a:rPr lang="tr-TR" dirty="0" err="1" smtClean="0"/>
              <a:t>hakkıda</a:t>
            </a:r>
            <a:r>
              <a:rPr lang="tr-TR" dirty="0" smtClean="0"/>
              <a:t> bilgilendirme toplantılarına katıldım. Meme muayenesi, </a:t>
            </a:r>
            <a:r>
              <a:rPr lang="tr-TR" dirty="0" err="1" smtClean="0"/>
              <a:t>pap</a:t>
            </a:r>
            <a:r>
              <a:rPr lang="tr-TR" dirty="0" smtClean="0"/>
              <a:t>-</a:t>
            </a:r>
            <a:r>
              <a:rPr lang="tr-TR" dirty="0" err="1" smtClean="0"/>
              <a:t>smear</a:t>
            </a:r>
            <a:r>
              <a:rPr lang="tr-TR" dirty="0" smtClean="0"/>
              <a:t> örneği alınması, gaitada gizli kan alınması uygulamalarına katıldım.</a:t>
            </a:r>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39</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4000" b="1" dirty="0" smtClean="0">
                <a:solidFill>
                  <a:srgbClr val="002060"/>
                </a:solidFill>
                <a:cs typeface="Times New Roman" panose="02020603050405020304" pitchFamily="18" charset="0"/>
              </a:rPr>
              <a:t>Demografi ile İlgili </a:t>
            </a:r>
            <a:br>
              <a:rPr lang="tr-TR" sz="4000" b="1" dirty="0" smtClean="0">
                <a:solidFill>
                  <a:srgbClr val="002060"/>
                </a:solidFill>
                <a:cs typeface="Times New Roman" panose="02020603050405020304" pitchFamily="18" charset="0"/>
              </a:rPr>
            </a:br>
            <a:r>
              <a:rPr lang="tr-TR" sz="4000" b="1" dirty="0" smtClean="0">
                <a:solidFill>
                  <a:srgbClr val="002060"/>
                </a:solidFill>
                <a:cs typeface="Times New Roman" panose="02020603050405020304" pitchFamily="18" charset="0"/>
              </a:rPr>
              <a:t>Sağlık Düzeyi Ölçütleri</a:t>
            </a:r>
            <a:endParaRPr lang="tr-TR" sz="4000" b="1" dirty="0">
              <a:solidFill>
                <a:srgbClr val="002060"/>
              </a:solidFill>
            </a:endParaRPr>
          </a:p>
        </p:txBody>
      </p:sp>
      <p:sp>
        <p:nvSpPr>
          <p:cNvPr id="3" name="2 İçerik Yer Tutucusu"/>
          <p:cNvSpPr>
            <a:spLocks noGrp="1"/>
          </p:cNvSpPr>
          <p:nvPr>
            <p:ph idx="1"/>
          </p:nvPr>
        </p:nvSpPr>
        <p:spPr/>
        <p:txBody>
          <a:bodyPr/>
          <a:lstStyle/>
          <a:p>
            <a:r>
              <a:rPr lang="tr-TR" dirty="0" smtClean="0"/>
              <a:t>Doğurganlık (</a:t>
            </a:r>
            <a:r>
              <a:rPr lang="tr-TR" dirty="0" err="1" smtClean="0"/>
              <a:t>fertilite</a:t>
            </a:r>
            <a:r>
              <a:rPr lang="tr-TR" dirty="0" smtClean="0"/>
              <a:t>) </a:t>
            </a:r>
          </a:p>
          <a:p>
            <a:pPr>
              <a:buNone/>
            </a:pPr>
            <a:r>
              <a:rPr lang="tr-TR" dirty="0"/>
              <a:t> </a:t>
            </a:r>
            <a:r>
              <a:rPr lang="tr-TR" dirty="0" smtClean="0"/>
              <a:t>  </a:t>
            </a:r>
            <a:r>
              <a:rPr lang="tr-TR" dirty="0" smtClean="0"/>
              <a:t>düzeyini belirleyen ölçütler</a:t>
            </a:r>
          </a:p>
          <a:p>
            <a:r>
              <a:rPr lang="tr-TR" dirty="0" smtClean="0"/>
              <a:t>Ölüm (</a:t>
            </a:r>
            <a:r>
              <a:rPr lang="tr-TR" dirty="0" err="1" smtClean="0"/>
              <a:t>mortalite</a:t>
            </a:r>
            <a:r>
              <a:rPr lang="tr-TR" dirty="0" smtClean="0"/>
              <a:t>) </a:t>
            </a:r>
          </a:p>
          <a:p>
            <a:pPr>
              <a:buNone/>
            </a:pPr>
            <a:r>
              <a:rPr lang="tr-TR" dirty="0"/>
              <a:t> </a:t>
            </a:r>
            <a:r>
              <a:rPr lang="tr-TR" dirty="0" smtClean="0"/>
              <a:t>  </a:t>
            </a:r>
            <a:r>
              <a:rPr lang="tr-TR" dirty="0" smtClean="0"/>
              <a:t>düzeyini belirleyen ölçütler</a:t>
            </a:r>
          </a:p>
          <a:p>
            <a:r>
              <a:rPr lang="tr-TR" dirty="0" smtClean="0"/>
              <a:t>Hastalık (</a:t>
            </a:r>
            <a:r>
              <a:rPr lang="tr-TR" dirty="0" err="1" smtClean="0"/>
              <a:t>morbidite</a:t>
            </a:r>
            <a:r>
              <a:rPr lang="tr-TR" dirty="0" smtClean="0"/>
              <a:t>) </a:t>
            </a:r>
          </a:p>
          <a:p>
            <a:pPr>
              <a:buNone/>
            </a:pPr>
            <a:r>
              <a:rPr lang="tr-TR" dirty="0"/>
              <a:t> </a:t>
            </a:r>
            <a:r>
              <a:rPr lang="tr-TR" dirty="0" smtClean="0"/>
              <a:t>  </a:t>
            </a:r>
            <a:r>
              <a:rPr lang="tr-TR" dirty="0" smtClean="0"/>
              <a:t>düzeyini belirleyen ölçütler</a:t>
            </a:r>
          </a:p>
          <a:p>
            <a:r>
              <a:rPr lang="tr-TR" dirty="0" smtClean="0"/>
              <a:t>Diğer (göç, evlilik v.s)</a:t>
            </a:r>
            <a:r>
              <a:rPr lang="tr-TR" b="1" dirty="0" smtClean="0"/>
              <a:t>(2)</a:t>
            </a:r>
            <a:endParaRPr lang="tr-TR" b="1"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4</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Akış Çizelgesi: İşlem"/>
          <p:cNvSpPr/>
          <p:nvPr/>
        </p:nvSpPr>
        <p:spPr>
          <a:xfrm>
            <a:off x="539552" y="1484784"/>
            <a:ext cx="8208912" cy="4536504"/>
          </a:xfrm>
          <a:prstGeom prst="flowChartProcess">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Picture 3" descr="D:\aslı müzik\20171223_141223.jpg"/>
          <p:cNvPicPr>
            <a:picLocks noChangeAspect="1" noChangeArrowheads="1"/>
          </p:cNvPicPr>
          <p:nvPr/>
        </p:nvPicPr>
        <p:blipFill>
          <a:blip r:embed="rId4" cstate="print"/>
          <a:srcRect/>
          <a:stretch>
            <a:fillRect/>
          </a:stretch>
        </p:blipFill>
        <p:spPr bwMode="auto">
          <a:xfrm>
            <a:off x="5292080" y="3016458"/>
            <a:ext cx="3392283" cy="293282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5400" b="1" dirty="0" smtClean="0">
                <a:solidFill>
                  <a:srgbClr val="000066"/>
                </a:solidFill>
              </a:rPr>
              <a:t>Teşekkür</a:t>
            </a:r>
            <a:endParaRPr lang="tr-TR" sz="5400" b="1" dirty="0">
              <a:solidFill>
                <a:srgbClr val="000066"/>
              </a:solidFill>
            </a:endParaRPr>
          </a:p>
        </p:txBody>
      </p:sp>
      <p:sp>
        <p:nvSpPr>
          <p:cNvPr id="3" name="2 İçerik Yer Tutucusu"/>
          <p:cNvSpPr>
            <a:spLocks noGrp="1"/>
          </p:cNvSpPr>
          <p:nvPr>
            <p:ph idx="1"/>
          </p:nvPr>
        </p:nvSpPr>
        <p:spPr/>
        <p:txBody>
          <a:bodyPr>
            <a:normAutofit lnSpcReduction="10000"/>
          </a:bodyPr>
          <a:lstStyle/>
          <a:p>
            <a:r>
              <a:rPr lang="tr-TR" dirty="0" smtClean="0"/>
              <a:t>Öncelikle beni dinlediğiniz için siz değerli dinleyicilerime,</a:t>
            </a:r>
          </a:p>
          <a:p>
            <a:r>
              <a:rPr lang="tr-TR" dirty="0" smtClean="0"/>
              <a:t>Elmadağ’da beraber çalıştığımız Dr. </a:t>
            </a:r>
            <a:r>
              <a:rPr lang="tr-TR" dirty="0" err="1" smtClean="0"/>
              <a:t>Bünyamin</a:t>
            </a:r>
            <a:r>
              <a:rPr lang="tr-TR" dirty="0" smtClean="0"/>
              <a:t> </a:t>
            </a:r>
            <a:r>
              <a:rPr lang="tr-TR" dirty="0" err="1" smtClean="0"/>
              <a:t>Abimize</a:t>
            </a:r>
            <a:r>
              <a:rPr lang="tr-TR" dirty="0" smtClean="0"/>
              <a:t>, Elmadağ </a:t>
            </a:r>
            <a:r>
              <a:rPr lang="tr-TR" dirty="0" err="1" smtClean="0"/>
              <a:t>intern</a:t>
            </a:r>
            <a:r>
              <a:rPr lang="tr-TR" dirty="0" smtClean="0"/>
              <a:t> ekibine, </a:t>
            </a:r>
            <a:r>
              <a:rPr lang="tr-TR" dirty="0" err="1" smtClean="0"/>
              <a:t>TSM’de</a:t>
            </a:r>
            <a:r>
              <a:rPr lang="tr-TR" dirty="0" smtClean="0"/>
              <a:t> bana yardımcı olan çalışanlara,</a:t>
            </a:r>
          </a:p>
          <a:p>
            <a:r>
              <a:rPr lang="tr-TR" dirty="0" smtClean="0"/>
              <a:t>Son olarak tabi ki; bize yalnızca sunum hakkında değil pek çok konuda danışmanlık yapan </a:t>
            </a:r>
            <a:r>
              <a:rPr lang="tr-TR" dirty="0" smtClean="0"/>
              <a:t>hocamız Prof. Dr. Ahmet Saltık’a ve bütün hocalarıma teşekkür ederim…</a:t>
            </a:r>
          </a:p>
          <a:p>
            <a:pPr>
              <a:buNone/>
            </a:pPr>
            <a:endParaRPr lang="tr-TR" dirty="0"/>
          </a:p>
        </p:txBody>
      </p:sp>
      <p:sp>
        <p:nvSpPr>
          <p:cNvPr id="4" name="3 Veri Yer Tutucusu"/>
          <p:cNvSpPr>
            <a:spLocks noGrp="1"/>
          </p:cNvSpPr>
          <p:nvPr>
            <p:ph type="dt" sz="half" idx="10"/>
          </p:nvPr>
        </p:nvSpPr>
        <p:spPr/>
        <p:txBody>
          <a:bodyPr/>
          <a:lstStyle/>
          <a:p>
            <a:fld id="{31D9050F-49E2-4E5D-97E3-AC3D50DC49AB}" type="datetime1">
              <a:rPr lang="tr-TR" smtClean="0"/>
              <a:t>23.12.2017</a:t>
            </a:fld>
            <a:endParaRPr lang="tr-TR"/>
          </a:p>
        </p:txBody>
      </p:sp>
      <p:sp>
        <p:nvSpPr>
          <p:cNvPr id="5" name="4 Altbilgi Yer Tutucusu"/>
          <p:cNvSpPr>
            <a:spLocks noGrp="1"/>
          </p:cNvSpPr>
          <p:nvPr>
            <p:ph type="ftr" sz="quarter" idx="11"/>
          </p:nvPr>
        </p:nvSpPr>
        <p:spPr/>
        <p:txBody>
          <a:bodyPr/>
          <a:lstStyle/>
          <a:p>
            <a:r>
              <a:rPr lang="tr-TR" smtClean="0"/>
              <a:t>AÜTF Halk Sağlığı Staj Sonu Sunumu</a:t>
            </a:r>
            <a:endParaRPr lang="tr-TR"/>
          </a:p>
        </p:txBody>
      </p:sp>
      <p:sp>
        <p:nvSpPr>
          <p:cNvPr id="6" name="5 Slayt Numarası Yer Tutucusu"/>
          <p:cNvSpPr>
            <a:spLocks noGrp="1"/>
          </p:cNvSpPr>
          <p:nvPr>
            <p:ph type="sldNum" sz="quarter" idx="12"/>
          </p:nvPr>
        </p:nvSpPr>
        <p:spPr/>
        <p:txBody>
          <a:bodyPr/>
          <a:lstStyle/>
          <a:p>
            <a:fld id="{D32E5191-5A41-4E07-A62A-58DEF40C957A}" type="slidenum">
              <a:rPr lang="tr-TR" smtClean="0"/>
              <a:t>40</a:t>
            </a:fld>
            <a:endParaRPr lang="tr-TR"/>
          </a:p>
        </p:txBody>
      </p:sp>
      <p:pic>
        <p:nvPicPr>
          <p:cNvPr id="7"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8"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2060"/>
                </a:solidFill>
              </a:rPr>
              <a:t>KAYNAKÇA</a:t>
            </a:r>
            <a:endParaRPr lang="tr-TR" b="1" dirty="0">
              <a:solidFill>
                <a:srgbClr val="002060"/>
              </a:solidFill>
            </a:endParaRPr>
          </a:p>
        </p:txBody>
      </p:sp>
      <p:sp>
        <p:nvSpPr>
          <p:cNvPr id="3" name="2 İçerik Yer Tutucusu"/>
          <p:cNvSpPr>
            <a:spLocks noGrp="1"/>
          </p:cNvSpPr>
          <p:nvPr>
            <p:ph idx="1"/>
          </p:nvPr>
        </p:nvSpPr>
        <p:spPr>
          <a:xfrm>
            <a:off x="457200" y="1484784"/>
            <a:ext cx="8229600" cy="4896544"/>
          </a:xfrm>
        </p:spPr>
        <p:txBody>
          <a:bodyPr>
            <a:normAutofit/>
          </a:bodyPr>
          <a:lstStyle/>
          <a:p>
            <a:pPr marL="457200" indent="-457200">
              <a:buFont typeface="+mj-lt"/>
              <a:buAutoNum type="arabicPeriod"/>
            </a:pPr>
            <a:r>
              <a:rPr lang="tr-TR" sz="2400" dirty="0" smtClean="0">
                <a:hlinkClick r:id="rId2"/>
              </a:rPr>
              <a:t>https://www.iktisatsozlugu.com/nedir-713-DEMOGRAF%C4%B0#.Wh2TSlVl-M8</a:t>
            </a:r>
            <a:r>
              <a:rPr lang="tr-TR" sz="2400" dirty="0" smtClean="0">
                <a:hlinkClick r:id="rId2"/>
              </a:rPr>
              <a:t>,</a:t>
            </a:r>
            <a:r>
              <a:rPr lang="tr-TR" sz="2400" dirty="0" smtClean="0">
                <a:hlinkClick r:id="rId2"/>
              </a:rPr>
              <a:t>23.12.2017</a:t>
            </a:r>
            <a:endParaRPr lang="tr-TR" sz="2400" dirty="0" smtClean="0"/>
          </a:p>
          <a:p>
            <a:pPr marL="457200" indent="-457200">
              <a:buFont typeface="+mj-lt"/>
              <a:buAutoNum type="arabicPeriod"/>
            </a:pPr>
            <a:r>
              <a:rPr lang="tr-TR" sz="2400" dirty="0" smtClean="0">
                <a:hlinkClick r:id="rId3"/>
              </a:rPr>
              <a:t>http://ahmetsaltik.net/arsiv/2017/09/SAGLIK_DUZEYI_OLCUTLERI-1.pdf</a:t>
            </a:r>
            <a:r>
              <a:rPr lang="tr-TR" sz="2400" dirty="0"/>
              <a:t>,</a:t>
            </a:r>
            <a:r>
              <a:rPr lang="tr-TR" sz="2400" dirty="0" smtClean="0"/>
              <a:t>yansı 68-69,23.12.2017</a:t>
            </a:r>
          </a:p>
          <a:p>
            <a:pPr marL="457200" indent="-457200">
              <a:buFont typeface="+mj-lt"/>
              <a:buAutoNum type="arabicPeriod"/>
            </a:pPr>
            <a:r>
              <a:rPr lang="tr-TR" sz="2400" dirty="0" smtClean="0">
                <a:hlinkClick r:id="rId3"/>
              </a:rPr>
              <a:t>http://ahmetsaltik.net/arsiv/2017/09/SAGLIK_DUZEYI_OLCUTLERI-1.pdf</a:t>
            </a:r>
            <a:r>
              <a:rPr lang="tr-TR" sz="2400" dirty="0" smtClean="0"/>
              <a:t> ,yansı 70, 23.12.2017</a:t>
            </a:r>
          </a:p>
          <a:p>
            <a:pPr marL="457200" indent="-457200">
              <a:buFont typeface="+mj-lt"/>
              <a:buAutoNum type="arabicPeriod"/>
            </a:pPr>
            <a:r>
              <a:rPr lang="tr-TR" sz="2400" dirty="0" smtClean="0">
                <a:hlinkClick r:id="rId4"/>
              </a:rPr>
              <a:t>http://www.</a:t>
            </a:r>
            <a:r>
              <a:rPr lang="tr-TR" sz="2400" dirty="0" err="1" smtClean="0">
                <a:hlinkClick r:id="rId4"/>
              </a:rPr>
              <a:t>elmadag</a:t>
            </a:r>
            <a:r>
              <a:rPr lang="tr-TR" sz="2400" dirty="0" smtClean="0">
                <a:hlinkClick r:id="rId4"/>
              </a:rPr>
              <a:t>.bel.tr/</a:t>
            </a:r>
            <a:r>
              <a:rPr lang="tr-TR" sz="2400" dirty="0" err="1" smtClean="0">
                <a:hlinkClick r:id="rId4"/>
              </a:rPr>
              <a:t>elmadag</a:t>
            </a:r>
            <a:r>
              <a:rPr lang="tr-TR" sz="2400" dirty="0" smtClean="0">
                <a:hlinkClick r:id="rId4"/>
              </a:rPr>
              <a:t>.</a:t>
            </a:r>
            <a:r>
              <a:rPr lang="tr-TR" sz="2400" dirty="0" err="1" smtClean="0">
                <a:hlinkClick r:id="rId4"/>
              </a:rPr>
              <a:t>aspx</a:t>
            </a:r>
            <a:r>
              <a:rPr lang="tr-TR" sz="2400" dirty="0" smtClean="0">
                <a:hlinkClick r:id="rId4"/>
              </a:rPr>
              <a:t>?</a:t>
            </a:r>
            <a:r>
              <a:rPr lang="tr-TR" sz="2400" dirty="0" err="1" smtClean="0">
                <a:hlinkClick r:id="rId4"/>
              </a:rPr>
              <a:t>SayfaId</a:t>
            </a:r>
            <a:r>
              <a:rPr lang="tr-TR" sz="2400" dirty="0" smtClean="0">
                <a:hlinkClick r:id="rId4"/>
              </a:rPr>
              <a:t>=1</a:t>
            </a:r>
            <a:r>
              <a:rPr lang="tr-TR" sz="2400" dirty="0" smtClean="0"/>
              <a:t>, </a:t>
            </a:r>
            <a:r>
              <a:rPr lang="tr-TR" sz="2400" dirty="0" smtClean="0"/>
              <a:t>23.12.2017</a:t>
            </a:r>
          </a:p>
          <a:p>
            <a:pPr marL="457200" indent="-457200">
              <a:buFont typeface="+mj-lt"/>
              <a:buAutoNum type="arabicPeriod"/>
            </a:pPr>
            <a:r>
              <a:rPr lang="tr-TR" sz="2400" dirty="0" smtClean="0">
                <a:hlinkClick r:id="rId5"/>
              </a:rPr>
              <a:t>http://www.</a:t>
            </a:r>
            <a:r>
              <a:rPr lang="tr-TR" sz="2400" dirty="0" err="1" smtClean="0">
                <a:hlinkClick r:id="rId5"/>
              </a:rPr>
              <a:t>elmadagpomem</a:t>
            </a:r>
            <a:r>
              <a:rPr lang="tr-TR" sz="2400" dirty="0" smtClean="0">
                <a:hlinkClick r:id="rId5"/>
              </a:rPr>
              <a:t>.</a:t>
            </a:r>
            <a:r>
              <a:rPr lang="tr-TR" sz="2400" dirty="0" err="1" smtClean="0">
                <a:hlinkClick r:id="rId5"/>
              </a:rPr>
              <a:t>pol</a:t>
            </a:r>
            <a:r>
              <a:rPr lang="tr-TR" sz="2400" dirty="0" smtClean="0">
                <a:hlinkClick r:id="rId5"/>
              </a:rPr>
              <a:t>.tr/Sayfalar/okulumuz.</a:t>
            </a:r>
            <a:r>
              <a:rPr lang="tr-TR" sz="2400" dirty="0" err="1" smtClean="0">
                <a:hlinkClick r:id="rId5"/>
              </a:rPr>
              <a:t>aspx</a:t>
            </a:r>
            <a:r>
              <a:rPr lang="tr-TR" sz="2400" dirty="0"/>
              <a:t>,</a:t>
            </a:r>
            <a:r>
              <a:rPr lang="tr-TR" sz="2400" dirty="0" smtClean="0"/>
              <a:t> </a:t>
            </a:r>
            <a:r>
              <a:rPr lang="tr-TR" sz="2400" dirty="0" smtClean="0"/>
              <a:t>23.12.2017</a:t>
            </a:r>
          </a:p>
          <a:p>
            <a:pPr marL="457200" indent="-457200">
              <a:buFont typeface="+mj-lt"/>
              <a:buAutoNum type="arabicPeriod"/>
            </a:pPr>
            <a:r>
              <a:rPr lang="tr-TR" sz="2400" dirty="0" smtClean="0">
                <a:hlinkClick r:id="rId6"/>
              </a:rPr>
              <a:t>http://www.</a:t>
            </a:r>
            <a:r>
              <a:rPr lang="tr-TR" sz="2400" dirty="0" err="1" smtClean="0">
                <a:hlinkClick r:id="rId6"/>
              </a:rPr>
              <a:t>unfpa</a:t>
            </a:r>
            <a:r>
              <a:rPr lang="tr-TR" sz="2400" dirty="0" smtClean="0">
                <a:hlinkClick r:id="rId6"/>
              </a:rPr>
              <a:t>.org/data/</a:t>
            </a:r>
            <a:r>
              <a:rPr lang="tr-TR" sz="2400" dirty="0" err="1" smtClean="0">
                <a:hlinkClick r:id="rId6"/>
              </a:rPr>
              <a:t>world</a:t>
            </a:r>
            <a:r>
              <a:rPr lang="tr-TR" sz="2400" dirty="0" smtClean="0">
                <a:hlinkClick r:id="rId6"/>
              </a:rPr>
              <a:t>-</a:t>
            </a:r>
            <a:r>
              <a:rPr lang="tr-TR" sz="2400" dirty="0" err="1" smtClean="0">
                <a:hlinkClick r:id="rId6"/>
              </a:rPr>
              <a:t>population</a:t>
            </a:r>
            <a:r>
              <a:rPr lang="tr-TR" sz="2400" dirty="0" smtClean="0">
                <a:hlinkClick r:id="rId6"/>
              </a:rPr>
              <a:t>-</a:t>
            </a:r>
            <a:r>
              <a:rPr lang="tr-TR" sz="2400" dirty="0" err="1" smtClean="0">
                <a:hlinkClick r:id="rId6"/>
              </a:rPr>
              <a:t>dashboard</a:t>
            </a:r>
            <a:r>
              <a:rPr lang="tr-TR" sz="2400" dirty="0" smtClean="0"/>
              <a:t> , 23.12.2017</a:t>
            </a:r>
          </a:p>
          <a:p>
            <a:pPr marL="457200" indent="-457200">
              <a:buFont typeface="+mj-lt"/>
              <a:buAutoNum type="arabicPeriod"/>
            </a:pPr>
            <a:endParaRPr lang="tr-TR" sz="2400" dirty="0"/>
          </a:p>
          <a:p>
            <a:pPr marL="457200" indent="-457200">
              <a:buFont typeface="+mj-lt"/>
              <a:buAutoNum type="arabicPeriod"/>
            </a:pPr>
            <a:endParaRPr lang="tr-TR" sz="2400" dirty="0" smtClean="0"/>
          </a:p>
          <a:p>
            <a:pPr marL="457200" indent="-457200">
              <a:buFont typeface="+mj-lt"/>
              <a:buAutoNum type="arabicPeriod"/>
            </a:pPr>
            <a:endParaRPr lang="tr-TR" sz="2400" dirty="0" smtClean="0"/>
          </a:p>
          <a:p>
            <a:pPr marL="457200" indent="-457200">
              <a:buNone/>
            </a:pPr>
            <a:endParaRPr lang="tr-TR" sz="2400" dirty="0" smtClean="0"/>
          </a:p>
          <a:p>
            <a:pPr marL="457200" indent="-457200">
              <a:buNone/>
            </a:pPr>
            <a:endParaRPr lang="tr-TR" sz="2400" dirty="0" smtClean="0"/>
          </a:p>
          <a:p>
            <a:pPr marL="457200" indent="-457200">
              <a:buNone/>
            </a:pPr>
            <a:endParaRPr lang="tr-TR" sz="2400" dirty="0" smtClean="0"/>
          </a:p>
          <a:p>
            <a:pPr marL="457200" indent="-457200">
              <a:buFont typeface="+mj-lt"/>
              <a:buAutoNum type="arabicPeriod"/>
            </a:pPr>
            <a:endParaRPr lang="tr-TR" sz="2400" dirty="0" smtClean="0"/>
          </a:p>
          <a:p>
            <a:pPr marL="457200" indent="-457200">
              <a:buFont typeface="+mj-lt"/>
              <a:buAutoNum type="arabicPeriod"/>
            </a:pPr>
            <a:endParaRPr lang="tr-TR" sz="2400" dirty="0" smtClean="0"/>
          </a:p>
          <a:p>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41</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484784"/>
            <a:ext cx="8435280" cy="4896544"/>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2060"/>
                </a:solidFill>
              </a:rPr>
              <a:t>KAYNAKÇA-2</a:t>
            </a:r>
            <a:endParaRPr lang="tr-TR" dirty="0"/>
          </a:p>
        </p:txBody>
      </p:sp>
      <p:sp>
        <p:nvSpPr>
          <p:cNvPr id="3" name="2 İçerik Yer Tutucusu"/>
          <p:cNvSpPr>
            <a:spLocks noGrp="1"/>
          </p:cNvSpPr>
          <p:nvPr>
            <p:ph idx="1"/>
          </p:nvPr>
        </p:nvSpPr>
        <p:spPr>
          <a:xfrm>
            <a:off x="467544" y="1484784"/>
            <a:ext cx="7848872" cy="5112568"/>
          </a:xfrm>
        </p:spPr>
        <p:txBody>
          <a:bodyPr>
            <a:normAutofit fontScale="25000" lnSpcReduction="20000"/>
          </a:bodyPr>
          <a:lstStyle/>
          <a:p>
            <a:pPr marL="514350" indent="-514350">
              <a:buFont typeface="+mj-lt"/>
              <a:buAutoNum type="arabicPeriod" startAt="7"/>
            </a:pPr>
            <a:r>
              <a:rPr lang="tr-TR" sz="8400" dirty="0" smtClean="0">
                <a:hlinkClick r:id="rId2"/>
              </a:rPr>
              <a:t>http://www.</a:t>
            </a:r>
            <a:r>
              <a:rPr lang="tr-TR" sz="8400" dirty="0" err="1" smtClean="0">
                <a:hlinkClick r:id="rId2"/>
              </a:rPr>
              <a:t>unfpa</a:t>
            </a:r>
            <a:r>
              <a:rPr lang="tr-TR" sz="8400" dirty="0" smtClean="0">
                <a:hlinkClick r:id="rId2"/>
              </a:rPr>
              <a:t>.org/data/</a:t>
            </a:r>
            <a:r>
              <a:rPr lang="tr-TR" sz="8400" dirty="0" err="1" smtClean="0">
                <a:hlinkClick r:id="rId2"/>
              </a:rPr>
              <a:t>world</a:t>
            </a:r>
            <a:r>
              <a:rPr lang="tr-TR" sz="8400" dirty="0" smtClean="0">
                <a:hlinkClick r:id="rId2"/>
              </a:rPr>
              <a:t>-</a:t>
            </a:r>
            <a:r>
              <a:rPr lang="tr-TR" sz="8400" dirty="0" err="1" smtClean="0">
                <a:hlinkClick r:id="rId2"/>
              </a:rPr>
              <a:t>population</a:t>
            </a:r>
            <a:r>
              <a:rPr lang="tr-TR" sz="8400" dirty="0" smtClean="0">
                <a:hlinkClick r:id="rId2"/>
              </a:rPr>
              <a:t>/TR</a:t>
            </a:r>
            <a:r>
              <a:rPr lang="tr-TR" sz="8400" dirty="0" smtClean="0"/>
              <a:t>, </a:t>
            </a:r>
            <a:r>
              <a:rPr lang="tr-TR" sz="8400" dirty="0" smtClean="0"/>
              <a:t>23.12.2017</a:t>
            </a:r>
          </a:p>
          <a:p>
            <a:pPr marL="514350" indent="-514350">
              <a:buFont typeface="+mj-lt"/>
              <a:buAutoNum type="arabicPeriod" startAt="7"/>
            </a:pPr>
            <a:r>
              <a:rPr lang="tr-TR" sz="8400" dirty="0" smtClean="0">
                <a:hlinkClick r:id="rId3"/>
              </a:rPr>
              <a:t>http://www.</a:t>
            </a:r>
            <a:r>
              <a:rPr lang="tr-TR" sz="8400" dirty="0" err="1" smtClean="0">
                <a:hlinkClick r:id="rId3"/>
              </a:rPr>
              <a:t>tuik</a:t>
            </a:r>
            <a:r>
              <a:rPr lang="tr-TR" sz="8400" dirty="0" smtClean="0">
                <a:hlinkClick r:id="rId3"/>
              </a:rPr>
              <a:t>.gov.tr/</a:t>
            </a:r>
            <a:r>
              <a:rPr lang="tr-TR" sz="8400" dirty="0" err="1" smtClean="0">
                <a:hlinkClick r:id="rId3"/>
              </a:rPr>
              <a:t>UstMenu</a:t>
            </a:r>
            <a:r>
              <a:rPr lang="tr-TR" sz="8400" dirty="0" smtClean="0">
                <a:hlinkClick r:id="rId3"/>
              </a:rPr>
              <a:t>.do?</a:t>
            </a:r>
            <a:r>
              <a:rPr lang="tr-TR" sz="8400" dirty="0" err="1" smtClean="0">
                <a:hlinkClick r:id="rId3"/>
              </a:rPr>
              <a:t>metod</a:t>
            </a:r>
            <a:r>
              <a:rPr lang="tr-TR" sz="8400" dirty="0" smtClean="0">
                <a:hlinkClick r:id="rId3"/>
              </a:rPr>
              <a:t>=</a:t>
            </a:r>
            <a:r>
              <a:rPr lang="tr-TR" sz="8400" dirty="0" err="1" smtClean="0">
                <a:hlinkClick r:id="rId3"/>
              </a:rPr>
              <a:t>temelist</a:t>
            </a:r>
            <a:r>
              <a:rPr lang="tr-TR" sz="8400" dirty="0" smtClean="0"/>
              <a:t>, 23.12.2017</a:t>
            </a:r>
          </a:p>
          <a:p>
            <a:pPr marL="514350" indent="-514350">
              <a:buFont typeface="+mj-lt"/>
              <a:buAutoNum type="arabicPeriod" startAt="7"/>
            </a:pPr>
            <a:r>
              <a:rPr lang="tr-TR" sz="8400" dirty="0" smtClean="0">
                <a:hlinkClick r:id="rId4"/>
              </a:rPr>
              <a:t>http://www.</a:t>
            </a:r>
            <a:r>
              <a:rPr lang="tr-TR" sz="8400" dirty="0" err="1" smtClean="0">
                <a:hlinkClick r:id="rId4"/>
              </a:rPr>
              <a:t>tuik</a:t>
            </a:r>
            <a:r>
              <a:rPr lang="tr-TR" sz="8400" dirty="0" smtClean="0">
                <a:hlinkClick r:id="rId4"/>
              </a:rPr>
              <a:t>.gov.tr/</a:t>
            </a:r>
            <a:r>
              <a:rPr lang="tr-TR" sz="8400" dirty="0" err="1" smtClean="0">
                <a:hlinkClick r:id="rId4"/>
              </a:rPr>
              <a:t>UstMenu</a:t>
            </a:r>
            <a:r>
              <a:rPr lang="tr-TR" sz="8400" dirty="0" smtClean="0">
                <a:hlinkClick r:id="rId4"/>
              </a:rPr>
              <a:t>.do?</a:t>
            </a:r>
            <a:r>
              <a:rPr lang="tr-TR" sz="8400" dirty="0" err="1" smtClean="0">
                <a:hlinkClick r:id="rId4"/>
              </a:rPr>
              <a:t>metod</a:t>
            </a:r>
            <a:r>
              <a:rPr lang="tr-TR" sz="8400" dirty="0" smtClean="0">
                <a:hlinkClick r:id="rId4"/>
              </a:rPr>
              <a:t>=</a:t>
            </a:r>
            <a:r>
              <a:rPr lang="tr-TR" sz="8400" dirty="0" err="1" smtClean="0">
                <a:hlinkClick r:id="rId4"/>
              </a:rPr>
              <a:t>temelist</a:t>
            </a:r>
            <a:r>
              <a:rPr lang="tr-TR" sz="8400" dirty="0" smtClean="0">
                <a:hlinkClick r:id="rId4"/>
              </a:rPr>
              <a:t>, 23.12.2017</a:t>
            </a:r>
            <a:endParaRPr lang="tr-TR" sz="8400" dirty="0" smtClean="0"/>
          </a:p>
          <a:p>
            <a:pPr marL="514350" indent="-514350">
              <a:buFont typeface="+mj-lt"/>
              <a:buAutoNum type="arabicPeriod" startAt="7"/>
            </a:pPr>
            <a:r>
              <a:rPr lang="tr-TR" sz="8400" dirty="0" smtClean="0">
                <a:hlinkClick r:id="rId5"/>
              </a:rPr>
              <a:t>http://www.</a:t>
            </a:r>
            <a:r>
              <a:rPr lang="tr-TR" sz="8400" dirty="0" err="1" smtClean="0">
                <a:hlinkClick r:id="rId5"/>
              </a:rPr>
              <a:t>tuik</a:t>
            </a:r>
            <a:r>
              <a:rPr lang="tr-TR" sz="8400" dirty="0" smtClean="0">
                <a:hlinkClick r:id="rId5"/>
              </a:rPr>
              <a:t>.gov.tr/</a:t>
            </a:r>
            <a:r>
              <a:rPr lang="tr-TR" sz="8400" dirty="0" err="1" smtClean="0">
                <a:hlinkClick r:id="rId5"/>
              </a:rPr>
              <a:t>PreHaberBultenleri</a:t>
            </a:r>
            <a:r>
              <a:rPr lang="tr-TR" sz="8400" dirty="0" smtClean="0">
                <a:hlinkClick r:id="rId5"/>
              </a:rPr>
              <a:t>.do?</a:t>
            </a:r>
            <a:r>
              <a:rPr lang="tr-TR" sz="8400" dirty="0" err="1" smtClean="0">
                <a:hlinkClick r:id="rId5"/>
              </a:rPr>
              <a:t>id</a:t>
            </a:r>
            <a:r>
              <a:rPr lang="tr-TR" sz="8400" dirty="0" smtClean="0">
                <a:hlinkClick r:id="rId5"/>
              </a:rPr>
              <a:t>=13140</a:t>
            </a:r>
            <a:r>
              <a:rPr lang="tr-TR" sz="8400" dirty="0" smtClean="0">
                <a:hlinkClick r:id="rId5"/>
              </a:rPr>
              <a:t>, </a:t>
            </a:r>
            <a:r>
              <a:rPr lang="tr-TR" sz="8400" dirty="0" smtClean="0">
                <a:hlinkClick r:id="rId5"/>
              </a:rPr>
              <a:t>23.11.2017</a:t>
            </a:r>
            <a:endParaRPr lang="tr-TR" sz="8400" dirty="0" smtClean="0"/>
          </a:p>
          <a:p>
            <a:pPr marL="514350" indent="-514350">
              <a:buFont typeface="+mj-lt"/>
              <a:buAutoNum type="arabicPeriod" startAt="7"/>
            </a:pPr>
            <a:r>
              <a:rPr lang="tr-TR" sz="8400" dirty="0" smtClean="0">
                <a:hlinkClick r:id="rId6"/>
              </a:rPr>
              <a:t>http://www.</a:t>
            </a:r>
            <a:r>
              <a:rPr lang="tr-TR" sz="8400" dirty="0" err="1" smtClean="0">
                <a:hlinkClick r:id="rId6"/>
              </a:rPr>
              <a:t>tuik</a:t>
            </a:r>
            <a:r>
              <a:rPr lang="tr-TR" sz="8400" dirty="0" smtClean="0">
                <a:hlinkClick r:id="rId6"/>
              </a:rPr>
              <a:t>.gov.tr/</a:t>
            </a:r>
            <a:r>
              <a:rPr lang="tr-TR" sz="8400" dirty="0" err="1" smtClean="0">
                <a:hlinkClick r:id="rId6"/>
              </a:rPr>
              <a:t>PreHaberBultenleri</a:t>
            </a:r>
            <a:r>
              <a:rPr lang="tr-TR" sz="8400" dirty="0" smtClean="0">
                <a:hlinkClick r:id="rId6"/>
              </a:rPr>
              <a:t>.do?</a:t>
            </a:r>
            <a:r>
              <a:rPr lang="tr-TR" sz="8400" dirty="0" err="1" smtClean="0">
                <a:hlinkClick r:id="rId6"/>
              </a:rPr>
              <a:t>id</a:t>
            </a:r>
            <a:r>
              <a:rPr lang="tr-TR" sz="8400" dirty="0" smtClean="0">
                <a:hlinkClick r:id="rId6"/>
              </a:rPr>
              <a:t>=24638</a:t>
            </a:r>
            <a:r>
              <a:rPr lang="tr-TR" sz="8400" dirty="0" smtClean="0"/>
              <a:t>, </a:t>
            </a:r>
            <a:r>
              <a:rPr lang="tr-TR" sz="8400" dirty="0" smtClean="0"/>
              <a:t>23.11.2017</a:t>
            </a:r>
          </a:p>
          <a:p>
            <a:pPr marL="514350" indent="-514350">
              <a:buFont typeface="+mj-lt"/>
              <a:buAutoNum type="arabicPeriod" startAt="7"/>
            </a:pPr>
            <a:r>
              <a:rPr lang="tr-TR" sz="8400" dirty="0" smtClean="0">
                <a:solidFill>
                  <a:srgbClr val="000066"/>
                </a:solidFill>
                <a:hlinkClick r:id="rId7"/>
              </a:rPr>
              <a:t>http://www.</a:t>
            </a:r>
            <a:r>
              <a:rPr lang="tr-TR" sz="8400" dirty="0" err="1" smtClean="0">
                <a:solidFill>
                  <a:srgbClr val="000066"/>
                </a:solidFill>
                <a:hlinkClick r:id="rId7"/>
              </a:rPr>
              <a:t>tuik</a:t>
            </a:r>
            <a:r>
              <a:rPr lang="tr-TR" sz="8400" dirty="0" smtClean="0">
                <a:solidFill>
                  <a:srgbClr val="000066"/>
                </a:solidFill>
                <a:hlinkClick r:id="rId7"/>
              </a:rPr>
              <a:t>.gov.tr/</a:t>
            </a:r>
            <a:r>
              <a:rPr lang="tr-TR" sz="8400" dirty="0" err="1" smtClean="0">
                <a:solidFill>
                  <a:srgbClr val="000066"/>
                </a:solidFill>
                <a:hlinkClick r:id="rId7"/>
              </a:rPr>
              <a:t>ilGostergeleri</a:t>
            </a:r>
            <a:r>
              <a:rPr lang="tr-TR" sz="8400" dirty="0" smtClean="0">
                <a:solidFill>
                  <a:srgbClr val="000066"/>
                </a:solidFill>
                <a:hlinkClick r:id="rId7"/>
              </a:rPr>
              <a:t>/iller</a:t>
            </a:r>
            <a:r>
              <a:rPr lang="tr-TR" sz="8400" u="sng" dirty="0" smtClean="0">
                <a:solidFill>
                  <a:srgbClr val="000066"/>
                </a:solidFill>
                <a:hlinkClick r:id="rId7"/>
              </a:rPr>
              <a:t>/ANKARA.</a:t>
            </a:r>
            <a:r>
              <a:rPr lang="tr-TR" sz="8400" u="sng" dirty="0" err="1" smtClean="0">
                <a:solidFill>
                  <a:srgbClr val="000066"/>
                </a:solidFill>
                <a:hlinkClick r:id="rId7"/>
              </a:rPr>
              <a:t>pdf</a:t>
            </a:r>
            <a:r>
              <a:rPr lang="tr-TR" sz="8400" u="sng" dirty="0" smtClean="0">
                <a:solidFill>
                  <a:srgbClr val="000066"/>
                </a:solidFill>
              </a:rPr>
              <a:t>, 23.12.17</a:t>
            </a:r>
          </a:p>
          <a:p>
            <a:pPr marL="514350" indent="-514350">
              <a:buFont typeface="+mj-lt"/>
              <a:buAutoNum type="arabicPeriod" startAt="7"/>
            </a:pPr>
            <a:r>
              <a:rPr lang="tr-TR" sz="8400" dirty="0" smtClean="0">
                <a:hlinkClick r:id="rId8"/>
              </a:rPr>
              <a:t>https://www.nufusu.com/ilce/elmadag_ankara-nufusu</a:t>
            </a:r>
            <a:r>
              <a:rPr lang="tr-TR" sz="8400" dirty="0" smtClean="0"/>
              <a:t>, 23</a:t>
            </a:r>
            <a:r>
              <a:rPr lang="tr-TR" sz="8400" dirty="0" smtClean="0"/>
              <a:t>.12.2017</a:t>
            </a:r>
          </a:p>
          <a:p>
            <a:pPr marL="514350" indent="-514350">
              <a:buFont typeface="+mj-lt"/>
              <a:buAutoNum type="arabicPeriod" startAt="7"/>
            </a:pPr>
            <a:r>
              <a:rPr lang="tr-TR" sz="8400" dirty="0" smtClean="0">
                <a:hlinkClick r:id="rId9"/>
              </a:rPr>
              <a:t>https://www.nufusu.com/ilce/elmadag_ankara-nufusu,23.12.2017</a:t>
            </a:r>
            <a:endParaRPr lang="tr-TR" sz="8400" dirty="0"/>
          </a:p>
          <a:p>
            <a:pPr marL="514350" indent="-514350">
              <a:buFont typeface="+mj-lt"/>
              <a:buAutoNum type="arabicPeriod" startAt="7"/>
            </a:pPr>
            <a:r>
              <a:rPr lang="tr-TR" sz="8400" dirty="0" smtClean="0">
                <a:hlinkClick r:id="rId10"/>
              </a:rPr>
              <a:t>http://ahmetsaltik.net/arsiv/2017/09/SAGLIK_DUZEYI_OLCUTLERI-1.pdf</a:t>
            </a:r>
            <a:r>
              <a:rPr lang="tr-TR" sz="8400" dirty="0" smtClean="0"/>
              <a:t> (yansı 77,88,96,108),23.12.2017</a:t>
            </a:r>
          </a:p>
          <a:p>
            <a:pPr marL="514350" indent="-514350">
              <a:buFont typeface="+mj-lt"/>
              <a:buAutoNum type="arabicPeriod" startAt="7"/>
            </a:pPr>
            <a:endParaRPr lang="tr-TR" sz="8800" dirty="0" smtClean="0"/>
          </a:p>
          <a:p>
            <a:pPr marL="514350" indent="-514350">
              <a:buFont typeface="+mj-lt"/>
              <a:buAutoNum type="arabicPeriod" startAt="7"/>
            </a:pPr>
            <a:endParaRPr lang="tr-TR" sz="8800" dirty="0" smtClean="0"/>
          </a:p>
          <a:p>
            <a:pPr marL="514350" indent="-514350">
              <a:buFont typeface="+mj-lt"/>
              <a:buAutoNum type="arabicPeriod" startAt="7"/>
            </a:pPr>
            <a:endParaRPr lang="tr-TR" dirty="0" smtClean="0"/>
          </a:p>
          <a:p>
            <a:pPr marL="514350" indent="-514350">
              <a:buFont typeface="+mj-lt"/>
              <a:buAutoNum type="arabicPeriod" startAt="7"/>
            </a:pPr>
            <a:endParaRPr lang="tr-TR" dirty="0" smtClean="0"/>
          </a:p>
          <a:p>
            <a:pPr marL="514350" indent="-514350">
              <a:buFont typeface="+mj-lt"/>
              <a:buAutoNum type="arabicPeriod" startAt="7"/>
            </a:pPr>
            <a:endParaRPr lang="tr-TR" dirty="0" smtClean="0"/>
          </a:p>
          <a:p>
            <a:pPr marL="514350" indent="-514350">
              <a:buFont typeface="+mj-lt"/>
              <a:buAutoNum type="arabicPeriod" startAt="7"/>
            </a:pPr>
            <a:endParaRPr lang="tr-TR" dirty="0" smtClean="0"/>
          </a:p>
          <a:p>
            <a:pPr marL="514350" indent="-514350">
              <a:buNone/>
            </a:pPr>
            <a:endParaRPr lang="tr-TR" dirty="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dirty="0"/>
          </a:p>
        </p:txBody>
      </p:sp>
      <p:sp>
        <p:nvSpPr>
          <p:cNvPr id="8" name="7 Slayt Numarası Yer Tutucusu"/>
          <p:cNvSpPr>
            <a:spLocks noGrp="1"/>
          </p:cNvSpPr>
          <p:nvPr>
            <p:ph type="sldNum" sz="quarter" idx="12"/>
          </p:nvPr>
        </p:nvSpPr>
        <p:spPr/>
        <p:txBody>
          <a:bodyPr/>
          <a:lstStyle/>
          <a:p>
            <a:fld id="{D32E5191-5A41-4E07-A62A-58DEF40C957A}" type="slidenum">
              <a:rPr lang="tr-TR" smtClean="0"/>
              <a:t>42</a:t>
            </a:fld>
            <a:endParaRPr lang="tr-TR" dirty="0"/>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11"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12"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340768"/>
            <a:ext cx="8075240" cy="5112568"/>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smtClean="0">
                <a:solidFill>
                  <a:srgbClr val="000066"/>
                </a:solidFill>
              </a:rPr>
              <a:t>ÖLÜM (MORTALİTE) ÖLÇÜTLERİ</a:t>
            </a:r>
            <a:endParaRPr lang="tr-TR" sz="3600"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5</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İçerik Yer Tutucusu 2"/>
          <p:cNvSpPr>
            <a:spLocks noGrp="1"/>
          </p:cNvSpPr>
          <p:nvPr>
            <p:ph idx="1"/>
          </p:nvPr>
        </p:nvSpPr>
        <p:spPr>
          <a:xfrm>
            <a:off x="467544" y="1484784"/>
            <a:ext cx="8280920" cy="4752528"/>
          </a:xfrm>
          <a:ln>
            <a:solidFill>
              <a:schemeClr val="tx1"/>
            </a:solidFill>
          </a:ln>
        </p:spPr>
        <p:style>
          <a:lnRef idx="2">
            <a:schemeClr val="accent4"/>
          </a:lnRef>
          <a:fillRef idx="1">
            <a:schemeClr val="lt1"/>
          </a:fillRef>
          <a:effectRef idx="0">
            <a:schemeClr val="accent4"/>
          </a:effectRef>
          <a:fontRef idx="minor">
            <a:schemeClr val="dk1"/>
          </a:fontRef>
        </p:style>
        <p:txBody>
          <a:bodyPr>
            <a:noAutofit/>
          </a:bodyPr>
          <a:lstStyle/>
          <a:p>
            <a:pPr marL="0" indent="0">
              <a:buNone/>
            </a:pPr>
            <a:r>
              <a:rPr lang="tr-TR" sz="2100" b="1" dirty="0"/>
              <a:t>1. Kaba Ölüm Hızı</a:t>
            </a:r>
          </a:p>
          <a:p>
            <a:pPr marL="0" indent="0">
              <a:buNone/>
            </a:pPr>
            <a:r>
              <a:rPr lang="tr-TR" sz="2100" b="1" dirty="0"/>
              <a:t>2. Özel Ölüm Hızları </a:t>
            </a:r>
          </a:p>
          <a:p>
            <a:pPr marL="0" indent="0">
              <a:buNone/>
            </a:pPr>
            <a:r>
              <a:rPr lang="tr-TR" sz="2100" b="1" dirty="0"/>
              <a:t>   a</a:t>
            </a:r>
            <a:r>
              <a:rPr lang="tr-TR" sz="2100" b="1" dirty="0" smtClean="0"/>
              <a:t>. Yaşa </a:t>
            </a:r>
            <a:r>
              <a:rPr lang="tr-TR" sz="2100" b="1" dirty="0"/>
              <a:t>özel ölüm hızları</a:t>
            </a:r>
          </a:p>
          <a:p>
            <a:pPr marL="0" indent="0">
              <a:buNone/>
            </a:pPr>
            <a:r>
              <a:rPr lang="tr-TR" sz="2100" b="1" dirty="0"/>
              <a:t>   b</a:t>
            </a:r>
            <a:r>
              <a:rPr lang="tr-TR" sz="2100" b="1" dirty="0" smtClean="0"/>
              <a:t>. Cinsiyete </a:t>
            </a:r>
            <a:r>
              <a:rPr lang="tr-TR" sz="2100" b="1" dirty="0"/>
              <a:t>özel ölüm hızları</a:t>
            </a:r>
          </a:p>
          <a:p>
            <a:pPr marL="0" indent="0">
              <a:buNone/>
            </a:pPr>
            <a:r>
              <a:rPr lang="tr-TR" sz="2100" b="1" dirty="0"/>
              <a:t>   c</a:t>
            </a:r>
            <a:r>
              <a:rPr lang="tr-TR" sz="2100" b="1" dirty="0" smtClean="0"/>
              <a:t>. Yerleşim </a:t>
            </a:r>
            <a:r>
              <a:rPr lang="tr-TR" sz="2100" b="1" dirty="0"/>
              <a:t>yerine özel ölüm hızları</a:t>
            </a:r>
          </a:p>
          <a:p>
            <a:pPr marL="0" indent="0">
              <a:buNone/>
            </a:pPr>
            <a:r>
              <a:rPr lang="tr-TR" sz="2100" b="1" dirty="0"/>
              <a:t>   </a:t>
            </a:r>
            <a:r>
              <a:rPr lang="tr-TR" sz="2100" b="1" dirty="0" smtClean="0"/>
              <a:t>d .</a:t>
            </a:r>
            <a:r>
              <a:rPr lang="tr-TR" sz="2100" b="1" dirty="0"/>
              <a:t>Nedene özel ölüm hızları</a:t>
            </a:r>
          </a:p>
          <a:p>
            <a:pPr marL="0" indent="0">
              <a:buNone/>
            </a:pPr>
            <a:r>
              <a:rPr lang="tr-TR" sz="2100" b="1" dirty="0"/>
              <a:t>3. Fatalite (Öldürücülük) Hızı</a:t>
            </a:r>
          </a:p>
          <a:p>
            <a:pPr marL="0" indent="0">
              <a:buNone/>
            </a:pPr>
            <a:r>
              <a:rPr lang="tr-TR" sz="2100" b="1" dirty="0"/>
              <a:t>4. Orantılı Ölüm Hızları</a:t>
            </a:r>
          </a:p>
          <a:p>
            <a:pPr marL="0" indent="0">
              <a:buNone/>
            </a:pPr>
            <a:r>
              <a:rPr lang="tr-TR" sz="2100" b="1" dirty="0"/>
              <a:t>   a</a:t>
            </a:r>
            <a:r>
              <a:rPr lang="tr-TR" sz="2100" b="1" dirty="0" smtClean="0"/>
              <a:t>. Nedene </a:t>
            </a:r>
            <a:r>
              <a:rPr lang="tr-TR" sz="2100" b="1" dirty="0"/>
              <a:t>Özel Orantılı Ölüm Hızı</a:t>
            </a:r>
          </a:p>
          <a:p>
            <a:pPr marL="0" indent="0">
              <a:buNone/>
            </a:pPr>
            <a:r>
              <a:rPr lang="tr-TR" sz="2100" b="1" dirty="0"/>
              <a:t>   b</a:t>
            </a:r>
            <a:r>
              <a:rPr lang="tr-TR" sz="2100" b="1" dirty="0" smtClean="0"/>
              <a:t>. Yaşa </a:t>
            </a:r>
            <a:r>
              <a:rPr lang="tr-TR" sz="2100" b="1" dirty="0"/>
              <a:t>Özel Orantılı Ölüm </a:t>
            </a:r>
            <a:r>
              <a:rPr lang="tr-TR" sz="2100" b="1" dirty="0" smtClean="0"/>
              <a:t>Hızı</a:t>
            </a:r>
          </a:p>
          <a:p>
            <a:pPr marL="0" indent="0">
              <a:buNone/>
            </a:pPr>
            <a:r>
              <a:rPr lang="tr-TR" sz="2100" b="1" dirty="0" smtClean="0"/>
              <a:t> (5YAÖH..)</a:t>
            </a:r>
          </a:p>
          <a:p>
            <a:endParaRPr lang="tr-TR" dirty="0"/>
          </a:p>
        </p:txBody>
      </p:sp>
      <p:sp>
        <p:nvSpPr>
          <p:cNvPr id="15" name="İçerik Yer Tutucusu 3"/>
          <p:cNvSpPr txBox="1">
            <a:spLocks/>
          </p:cNvSpPr>
          <p:nvPr/>
        </p:nvSpPr>
        <p:spPr>
          <a:xfrm>
            <a:off x="4572000" y="1556792"/>
            <a:ext cx="4104456" cy="4536504"/>
          </a:xfrm>
          <a:prstGeom prst="rect">
            <a:avLst/>
          </a:prstGeom>
          <a:noFill/>
          <a:ln>
            <a:solidFill>
              <a:schemeClr val="bg1"/>
            </a:solidFill>
          </a:ln>
        </p:spPr>
        <p:style>
          <a:lnRef idx="2">
            <a:schemeClr val="accent3"/>
          </a:lnRef>
          <a:fillRef idx="1">
            <a:schemeClr val="lt1"/>
          </a:fillRef>
          <a:effectRef idx="0">
            <a:schemeClr val="accent3"/>
          </a:effectRef>
          <a:fontRef idx="minor">
            <a:schemeClr val="dk1"/>
          </a:fontRef>
        </p:style>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5. Bebek Ölüm Hızları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6. </a:t>
            </a:r>
            <a:r>
              <a:rPr kumimoji="0" lang="tr-TR" sz="2000" b="1" i="0" u="none" strike="noStrike" kern="1200" cap="none" spc="0" normalizeH="0" baseline="0" noProof="0" dirty="0" err="1" smtClean="0">
                <a:ln>
                  <a:noFill/>
                </a:ln>
                <a:solidFill>
                  <a:schemeClr val="dk1"/>
                </a:solidFill>
                <a:effectLst/>
                <a:uLnTx/>
                <a:uFillTx/>
                <a:latin typeface="+mn-lt"/>
                <a:ea typeface="+mn-ea"/>
                <a:cs typeface="+mn-cs"/>
              </a:rPr>
              <a:t>Perinatal</a:t>
            </a:r>
            <a:r>
              <a:rPr kumimoji="0" lang="tr-TR" sz="2000" b="1" i="0" u="none" strike="noStrike" kern="1200" cap="none" spc="0" normalizeH="0" baseline="0" noProof="0" dirty="0" smtClean="0">
                <a:ln>
                  <a:noFill/>
                </a:ln>
                <a:solidFill>
                  <a:schemeClr val="dk1"/>
                </a:solidFill>
                <a:effectLst/>
                <a:uLnTx/>
                <a:uFillTx/>
                <a:latin typeface="+mn-lt"/>
                <a:ea typeface="+mn-ea"/>
                <a:cs typeface="+mn-cs"/>
              </a:rPr>
              <a:t> Ölüm Hızı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7. 1-4 Yaş Oyun Çocuğu (</a:t>
            </a:r>
            <a:r>
              <a:rPr kumimoji="0" lang="tr-TR" sz="2000" b="1" i="0" u="none" strike="noStrike" kern="1200" cap="none" spc="0" normalizeH="0" baseline="0" noProof="0" dirty="0" err="1" smtClean="0">
                <a:ln>
                  <a:noFill/>
                </a:ln>
                <a:solidFill>
                  <a:schemeClr val="dk1"/>
                </a:solidFill>
                <a:effectLst/>
                <a:uLnTx/>
                <a:uFillTx/>
                <a:latin typeface="+mn-lt"/>
                <a:ea typeface="+mn-ea"/>
                <a:cs typeface="+mn-cs"/>
              </a:rPr>
              <a:t>Toddler</a:t>
            </a:r>
            <a:r>
              <a:rPr kumimoji="0" lang="tr-TR" sz="2000" b="1" i="0" u="none" strike="noStrike" kern="1200" cap="none" spc="0" normalizeH="0" baseline="0" noProof="0" dirty="0" smtClean="0">
                <a:ln>
                  <a:noFill/>
                </a:ln>
                <a:solidFill>
                  <a:schemeClr val="dk1"/>
                </a:solidFill>
                <a:effectLst/>
                <a:uLnTx/>
                <a:uFillTx/>
                <a:latin typeface="+mn-lt"/>
                <a:ea typeface="+mn-ea"/>
                <a:cs typeface="+mn-cs"/>
              </a:rPr>
              <a:t>) Ölüm Hızı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8. Beş yaşından küçük çocuklarda ölüm oranı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9. Ölü Doğum Hızı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10. Ölü Doğum Oranı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11. Ana Ölüm Oranı / Gebeliğe bağlı ölüm oranı</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12. Standartlaştırılmış </a:t>
            </a:r>
            <a:r>
              <a:rPr kumimoji="0" lang="tr-TR" sz="2000" b="1" i="0" u="none" strike="noStrike" kern="1200" cap="none" spc="0" normalizeH="0" baseline="0" noProof="0" dirty="0" err="1" smtClean="0">
                <a:ln>
                  <a:noFill/>
                </a:ln>
                <a:solidFill>
                  <a:schemeClr val="dk1"/>
                </a:solidFill>
                <a:effectLst/>
                <a:uLnTx/>
                <a:uFillTx/>
                <a:latin typeface="+mn-lt"/>
                <a:ea typeface="+mn-ea"/>
                <a:cs typeface="+mn-cs"/>
              </a:rPr>
              <a:t>Mortalite</a:t>
            </a:r>
            <a:r>
              <a:rPr kumimoji="0" lang="tr-TR" sz="2000" b="1" i="0" u="none" strike="noStrike" kern="1200" cap="none" spc="0" normalizeH="0" baseline="0" noProof="0" dirty="0" smtClean="0">
                <a:ln>
                  <a:noFill/>
                </a:ln>
                <a:solidFill>
                  <a:schemeClr val="dk1"/>
                </a:solidFill>
                <a:effectLst/>
                <a:uLnTx/>
                <a:uFillTx/>
                <a:latin typeface="+mn-lt"/>
                <a:ea typeface="+mn-ea"/>
                <a:cs typeface="+mn-cs"/>
              </a:rPr>
              <a:t> Oranı (2)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r>
              <a:rPr lang="tr-TR" sz="2800" b="1" dirty="0" smtClean="0">
                <a:solidFill>
                  <a:srgbClr val="000066"/>
                </a:solidFill>
              </a:rPr>
              <a:t>DOĞURGANLIK (FERTİLİTE) ÖLÇÜTLERİ</a:t>
            </a:r>
            <a:endParaRPr lang="tr-TR" sz="2800"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6</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4114800"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1. Kaba Doğum Hızı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2. Özel Doğurganlık Hızları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a. Yaşa-Özel Doğurganlık Hızları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b. Pariteye-Özel Doğurganlık Hızları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3. Toplam Doğurganlık Hızı (TDH; S. Bak. 2016; 2,10)</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4. Genel Doğurganlık Hızı (GDH; </a:t>
            </a:r>
            <a:r>
              <a:rPr kumimoji="0" lang="tr-TR" sz="2000" b="1" i="0" u="none" strike="noStrike" kern="1200" cap="none" spc="0" normalizeH="0" baseline="0" noProof="0" dirty="0" err="1" smtClean="0">
                <a:ln>
                  <a:noFill/>
                </a:ln>
                <a:solidFill>
                  <a:schemeClr val="dk1"/>
                </a:solidFill>
                <a:effectLst/>
                <a:uLnTx/>
                <a:uFillTx/>
                <a:latin typeface="+mn-lt"/>
                <a:ea typeface="+mn-ea"/>
                <a:cs typeface="+mn-cs"/>
              </a:rPr>
              <a:t>yakl</a:t>
            </a:r>
            <a:r>
              <a:rPr kumimoji="0" lang="tr-TR" sz="2000" b="1" i="0" u="none" strike="noStrike" kern="1200" cap="none" spc="0" normalizeH="0" baseline="0" noProof="0" dirty="0" smtClean="0">
                <a:ln>
                  <a:noFill/>
                </a:ln>
                <a:solidFill>
                  <a:schemeClr val="dk1"/>
                </a:solidFill>
                <a:effectLst/>
                <a:uLnTx/>
                <a:uFillTx/>
                <a:latin typeface="+mn-lt"/>
                <a:ea typeface="+mn-ea"/>
                <a:cs typeface="+mn-cs"/>
              </a:rPr>
              <a:t>. %o80)</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5. Çocuk / Kadın Oranı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6. Tamamlanmış Doğurganlık</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7. Üreme Hızları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1" i="0" u="none" strike="noStrike" kern="1200" cap="none" spc="0" normalizeH="0" baseline="0" noProof="0" dirty="0" smtClean="0">
                <a:ln>
                  <a:noFill/>
                </a:ln>
                <a:solidFill>
                  <a:schemeClr val="dk1"/>
                </a:solidFill>
                <a:effectLst/>
                <a:uLnTx/>
                <a:uFillTx/>
                <a:latin typeface="+mn-lt"/>
                <a:ea typeface="+mn-ea"/>
                <a:cs typeface="+mn-cs"/>
              </a:rPr>
              <a:t>8. Ortalama gebelik, doğum, yaşayan çocuk sayıları (3)</a:t>
            </a: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pic>
        <p:nvPicPr>
          <p:cNvPr id="4098" name="Picture 2" descr="D:\aslı müzik\Screenshot_20171223-144230.jpg"/>
          <p:cNvPicPr>
            <a:picLocks noGrp="1" noChangeAspect="1" noChangeArrowheads="1"/>
          </p:cNvPicPr>
          <p:nvPr>
            <p:ph idx="1"/>
          </p:nvPr>
        </p:nvPicPr>
        <p:blipFill>
          <a:blip r:embed="rId4" cstate="print"/>
          <a:srcRect/>
          <a:stretch>
            <a:fillRect/>
          </a:stretch>
        </p:blipFill>
        <p:spPr bwMode="auto">
          <a:xfrm>
            <a:off x="4607496" y="3068960"/>
            <a:ext cx="4536504" cy="256783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000066"/>
                </a:solidFill>
                <a:cs typeface="Times New Roman" panose="02020603050405020304" pitchFamily="18" charset="0"/>
              </a:rPr>
              <a:t>Elmadağ İlçesinin Genel Özellikleri </a:t>
            </a:r>
            <a:endParaRPr lang="tr-TR" sz="3200" b="1"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7</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9 İçerik Yer Tutucusu"/>
          <p:cNvSpPr>
            <a:spLocks noGrp="1"/>
          </p:cNvSpPr>
          <p:nvPr>
            <p:ph idx="1"/>
          </p:nvPr>
        </p:nvSpPr>
        <p:spPr>
          <a:xfrm>
            <a:off x="457200" y="1600200"/>
            <a:ext cx="8219256" cy="4637112"/>
          </a:xfrm>
        </p:spPr>
        <p:txBody>
          <a:bodyPr>
            <a:normAutofit/>
          </a:bodyPr>
          <a:lstStyle/>
          <a:p>
            <a:r>
              <a:rPr lang="tr-TR" dirty="0" smtClean="0"/>
              <a:t> İç Anadolu Bölgesinin yukarı Sakarya bölümünde yer alan Elmadağ, Ankara’nın 41 km. doğusunda adını aldığı Elmadağ’ın Kuzeydoğu eteklerinde kurulmuş çok eski bir yerleşim alanıdır. </a:t>
            </a:r>
            <a:r>
              <a:rPr lang="tr-TR" b="1" dirty="0" smtClean="0"/>
              <a:t>(4)</a:t>
            </a:r>
          </a:p>
          <a:p>
            <a:r>
              <a:rPr lang="tr-TR" dirty="0" smtClean="0"/>
              <a:t>Yapılan arkeolojik araştırmalardan elde edilen verilere göre, Elmadağ ve çevresinin </a:t>
            </a:r>
            <a:r>
              <a:rPr lang="tr-TR" dirty="0" err="1" smtClean="0"/>
              <a:t>Frigler</a:t>
            </a:r>
            <a:r>
              <a:rPr lang="tr-TR" dirty="0" smtClean="0"/>
              <a:t>, Lidyalılar, Persler gibi çok eski medeniyetlere sahne olduğu gösterilmiştir. </a:t>
            </a:r>
            <a:r>
              <a:rPr lang="tr-TR" b="1" dirty="0" smtClean="0"/>
              <a:t>(4)</a:t>
            </a:r>
          </a:p>
          <a:p>
            <a:endParaRPr lang="tr-TR" dirty="0"/>
          </a:p>
        </p:txBody>
      </p:sp>
      <p:sp>
        <p:nvSpPr>
          <p:cNvPr id="13" name="İçerik Yer Tutucusu 2"/>
          <p:cNvSpPr txBox="1">
            <a:spLocks/>
          </p:cNvSpPr>
          <p:nvPr/>
        </p:nvSpPr>
        <p:spPr>
          <a:xfrm>
            <a:off x="457200" y="1600200"/>
            <a:ext cx="8075240"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b="1" dirty="0" smtClean="0">
                <a:solidFill>
                  <a:srgbClr val="000066"/>
                </a:solidFill>
                <a:cs typeface="Times New Roman" panose="02020603050405020304" pitchFamily="18" charset="0"/>
              </a:rPr>
              <a:t>Elmadağ İlçesinin Genel Özellikleri-2 </a:t>
            </a:r>
            <a:endParaRPr lang="tr-TR" sz="3200" dirty="0">
              <a:solidFill>
                <a:srgbClr val="000066"/>
              </a:solidFill>
            </a:endParaRPr>
          </a:p>
        </p:txBody>
      </p:sp>
      <p:sp>
        <p:nvSpPr>
          <p:cNvPr id="3" name="2 İçerik Yer Tutucusu"/>
          <p:cNvSpPr>
            <a:spLocks noGrp="1"/>
          </p:cNvSpPr>
          <p:nvPr>
            <p:ph idx="1"/>
          </p:nvPr>
        </p:nvSpPr>
        <p:spPr/>
        <p:txBody>
          <a:bodyPr>
            <a:normAutofit fontScale="92500" lnSpcReduction="10000"/>
          </a:bodyPr>
          <a:lstStyle/>
          <a:p>
            <a:r>
              <a:rPr lang="tr-TR" dirty="0" smtClean="0"/>
              <a:t>Denizden yüksekliği 1135 m. olan ilçenin, her tarafında derin vadilerle yarılmış yaylalar üzerinde sırtlar ve tepeler yer alır. Güneybatısında 1860 m. yüksekliğe sahip Elmadağ, kuzeyinde ise 1995 m. Yüksekliğe sahip İdris Dağ’ı bulunur. </a:t>
            </a:r>
            <a:r>
              <a:rPr lang="tr-TR" b="1" dirty="0" smtClean="0"/>
              <a:t>(4) </a:t>
            </a:r>
          </a:p>
          <a:p>
            <a:r>
              <a:rPr lang="tr-TR" dirty="0" smtClean="0"/>
              <a:t>Elmadağ’ın yüzölçümü</a:t>
            </a:r>
            <a:r>
              <a:rPr lang="tr-TR" b="1" dirty="0" smtClean="0"/>
              <a:t> </a:t>
            </a:r>
            <a:r>
              <a:rPr lang="tr-TR" dirty="0" smtClean="0"/>
              <a:t>573 km2’dir. </a:t>
            </a:r>
            <a:r>
              <a:rPr lang="tr-TR" b="1" dirty="0" smtClean="0"/>
              <a:t>(5)</a:t>
            </a:r>
          </a:p>
          <a:p>
            <a:r>
              <a:rPr lang="tr-TR" dirty="0" smtClean="0"/>
              <a:t>Elmadağ’da 19 ilköğretim okulu, 9 lise bulunmaktadır.  Bir tanesi devlet hastanesi olmak üzere 6 sağlık kuruluşu, 8 tane de eczane bulunmaktadır. </a:t>
            </a:r>
            <a:r>
              <a:rPr lang="tr-TR" b="1" dirty="0" smtClean="0"/>
              <a:t>(4)</a:t>
            </a:r>
          </a:p>
          <a:p>
            <a:pPr>
              <a:buNone/>
            </a:pPr>
            <a:endParaRPr lang="tr-TR" dirty="0" smtClean="0"/>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8</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İçerik Yer Tutucusu 2"/>
          <p:cNvSpPr txBox="1">
            <a:spLocks/>
          </p:cNvSpPr>
          <p:nvPr/>
        </p:nvSpPr>
        <p:spPr>
          <a:xfrm>
            <a:off x="457200" y="1600200"/>
            <a:ext cx="8075240" cy="4637112"/>
          </a:xfrm>
          <a:prstGeom prst="rect">
            <a:avLst/>
          </a:prstGeom>
          <a:noFill/>
          <a:ln>
            <a:solidFill>
              <a:schemeClr val="tx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32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b="1" dirty="0" smtClean="0">
                <a:solidFill>
                  <a:srgbClr val="000066"/>
                </a:solidFill>
              </a:rPr>
              <a:t>Ankara İlçeleri İçinde Elmadağ</a:t>
            </a:r>
            <a:endParaRPr lang="tr-TR" sz="3600" b="1" dirty="0">
              <a:solidFill>
                <a:srgbClr val="000066"/>
              </a:solidFill>
            </a:endParaRPr>
          </a:p>
        </p:txBody>
      </p:sp>
      <p:sp>
        <p:nvSpPr>
          <p:cNvPr id="7" name="6 Veri Yer Tutucusu"/>
          <p:cNvSpPr>
            <a:spLocks noGrp="1"/>
          </p:cNvSpPr>
          <p:nvPr>
            <p:ph type="dt" sz="half" idx="10"/>
          </p:nvPr>
        </p:nvSpPr>
        <p:spPr/>
        <p:txBody>
          <a:bodyPr/>
          <a:lstStyle/>
          <a:p>
            <a:fld id="{F5CB7A13-0B20-4893-BFFB-5C111BF0D494}" type="datetime1">
              <a:rPr lang="tr-TR" smtClean="0"/>
              <a:t>23.12.2017</a:t>
            </a:fld>
            <a:endParaRPr lang="tr-TR"/>
          </a:p>
        </p:txBody>
      </p:sp>
      <p:sp>
        <p:nvSpPr>
          <p:cNvPr id="8" name="7 Slayt Numarası Yer Tutucusu"/>
          <p:cNvSpPr>
            <a:spLocks noGrp="1"/>
          </p:cNvSpPr>
          <p:nvPr>
            <p:ph type="sldNum" sz="quarter" idx="12"/>
          </p:nvPr>
        </p:nvSpPr>
        <p:spPr/>
        <p:txBody>
          <a:bodyPr/>
          <a:lstStyle/>
          <a:p>
            <a:fld id="{D32E5191-5A41-4E07-A62A-58DEF40C957A}" type="slidenum">
              <a:rPr lang="tr-TR" smtClean="0"/>
              <a:t>9</a:t>
            </a:fld>
            <a:endParaRPr lang="tr-TR"/>
          </a:p>
        </p:txBody>
      </p:sp>
      <p:sp>
        <p:nvSpPr>
          <p:cNvPr id="9" name="8 Altbilgi Yer Tutucusu"/>
          <p:cNvSpPr>
            <a:spLocks noGrp="1"/>
          </p:cNvSpPr>
          <p:nvPr>
            <p:ph type="ftr" sz="quarter" idx="11"/>
          </p:nvPr>
        </p:nvSpPr>
        <p:spPr/>
        <p:txBody>
          <a:bodyPr/>
          <a:lstStyle/>
          <a:p>
            <a:r>
              <a:rPr lang="tr-TR" smtClean="0"/>
              <a:t>AÜTF Halk Sağlığı Staj Sonu Sunumu</a:t>
            </a:r>
            <a:endParaRPr lang="tr-TR"/>
          </a:p>
        </p:txBody>
      </p:sp>
      <p:pic>
        <p:nvPicPr>
          <p:cNvPr id="11" name="Picture 2" descr="C:\Users\Hatice Küçükönder\Desktop\indir.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895" y="116632"/>
            <a:ext cx="1296144" cy="1290384"/>
          </a:xfrm>
          <a:prstGeom prst="rect">
            <a:avLst/>
          </a:prstGeom>
          <a:noFill/>
          <a:effectLst>
            <a:glow rad="127000">
              <a:schemeClr val="accent1">
                <a:alpha val="0"/>
              </a:schemeClr>
            </a:glow>
            <a:reflection endPos="0" dir="5400000" sy="-100000" algn="bl" rotWithShape="0"/>
            <a:softEdge rad="0"/>
          </a:effectLst>
          <a:extLst>
            <a:ext uri="{909E8E84-426E-40DD-AFC4-6F175D3DCCD1}">
              <a14:hiddenFill xmlns:a14="http://schemas.microsoft.com/office/drawing/2010/main" xmlns="">
                <a:solidFill>
                  <a:srgbClr val="FFFFFF"/>
                </a:solidFill>
              </a14:hiddenFill>
            </a:ext>
          </a:extLst>
        </p:spPr>
      </p:pic>
      <p:pic>
        <p:nvPicPr>
          <p:cNvPr id="12" name="Picture 3" descr="C:\Users\Hatice Küçükönder\Desktop\whatsapp-ta-ataturk-amblemi-istiyoruz_726473.jp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650399" y="85725"/>
            <a:ext cx="12954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İçerik Yer Tutucusu 4"/>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763688" y="1556792"/>
            <a:ext cx="5496370" cy="4641379"/>
          </a:xfrm>
          <a:prstGeom prst="rect">
            <a:avLst/>
          </a:prstGeom>
          <a:ln>
            <a:noFill/>
          </a:ln>
          <a:effectLst>
            <a:outerShdw blurRad="292100" dist="139700" dir="2700000" algn="tl" rotWithShape="0">
              <a:srgbClr val="333333">
                <a:alpha val="65000"/>
              </a:srgbClr>
            </a:outerShdw>
          </a:effectLst>
        </p:spPr>
      </p:pic>
      <p:sp>
        <p:nvSpPr>
          <p:cNvPr id="13" name="12 Sol Ok"/>
          <p:cNvSpPr/>
          <p:nvPr/>
        </p:nvSpPr>
        <p:spPr>
          <a:xfrm>
            <a:off x="5868144" y="3140968"/>
            <a:ext cx="792088" cy="288032"/>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TotalTime>
  <Words>1636</Words>
  <Application>Microsoft Office PowerPoint</Application>
  <PresentationFormat>Ekran Gösterisi (4:3)</PresentationFormat>
  <Paragraphs>365</Paragraphs>
  <Slides>42</Slides>
  <Notes>0</Notes>
  <HiddenSlides>0</HiddenSlides>
  <MMClips>0</MMClips>
  <ScaleCrop>false</ScaleCrop>
  <HeadingPairs>
    <vt:vector size="4" baseType="variant">
      <vt:variant>
        <vt:lpstr>Tema</vt:lpstr>
      </vt:variant>
      <vt:variant>
        <vt:i4>1</vt:i4>
      </vt:variant>
      <vt:variant>
        <vt:lpstr>Slayt Başlıkları</vt:lpstr>
      </vt:variant>
      <vt:variant>
        <vt:i4>42</vt:i4>
      </vt:variant>
    </vt:vector>
  </HeadingPairs>
  <TitlesOfParts>
    <vt:vector size="43" baseType="lpstr">
      <vt:lpstr>Ofis Teması</vt:lpstr>
      <vt:lpstr>ANKARA ELMADAĞ  TOPLUM SAĞLIĞI MERKEZİNİN TEMEL DEMOGRAFİK ÖZELLİKLERİ</vt:lpstr>
      <vt:lpstr>SUNU AKIŞI</vt:lpstr>
      <vt:lpstr>Demografinin Tanımı</vt:lpstr>
      <vt:lpstr>Demografi ile İlgili  Sağlık Düzeyi Ölçütleri</vt:lpstr>
      <vt:lpstr>ÖLÜM (MORTALİTE) ÖLÇÜTLERİ</vt:lpstr>
      <vt:lpstr>DOĞURGANLIK (FERTİLİTE) ÖLÇÜTLERİ</vt:lpstr>
      <vt:lpstr>Elmadağ İlçesinin Genel Özellikleri </vt:lpstr>
      <vt:lpstr>Elmadağ İlçesinin Genel Özellikleri-2 </vt:lpstr>
      <vt:lpstr>Ankara İlçeleri İçinde Elmadağ</vt:lpstr>
      <vt:lpstr>ELMADAĞ KAYAK MERKEZİ</vt:lpstr>
      <vt:lpstr>Dünyanın Temel Demografik Verileri</vt:lpstr>
      <vt:lpstr>Türkiye’nin Temel Demografik Verileri</vt:lpstr>
      <vt:lpstr>Türkiye’nin Temel Demografik Verileri -2</vt:lpstr>
      <vt:lpstr>Türkiye’nin Temel Demografik Verileri -3</vt:lpstr>
      <vt:lpstr>Türkiye Nüfus Piramidi</vt:lpstr>
      <vt:lpstr>Ankara’nın  Temel Demografik Verileri</vt:lpstr>
      <vt:lpstr>Ankara’nın  Temel Demografik Verileri-2</vt:lpstr>
      <vt:lpstr>Elmadağ İlçesinin   Temel Demografik Verileri</vt:lpstr>
      <vt:lpstr>ELMADAĞ NÜFUS PİRAMİDİ (KDS)</vt:lpstr>
      <vt:lpstr>ELMADAĞ 2016 YIL ORTASI NÜFUSUNUN  YAŞA VE CİNSİYETE GÖRE TABLOSU (KDS)</vt:lpstr>
      <vt:lpstr>Elmadağ İlçesinin   Temel Demografik Verileri-2 (14)</vt:lpstr>
      <vt:lpstr>Elmadağ İlçesinin   Temel Demografik Verileri-3 (14)</vt:lpstr>
      <vt:lpstr>Elmadağ İlçesinin   Temel Demografik Verileri-3</vt:lpstr>
      <vt:lpstr>Elmadağ TSM Verileriyle Bebek Sayısı</vt:lpstr>
      <vt:lpstr>Elmadağ İlçesinin   Temel Demografik Verileri-4</vt:lpstr>
      <vt:lpstr>ELMADAĞ TSM BÖLGESİ DEMOGRAFİK VERİLERİNİN TÜRKİYE VE DÜNYA İLE KARŞILAŞTIRILMASI(15)</vt:lpstr>
      <vt:lpstr>ELMADAĞ TSM BÖLGESİ DEMOGRAFİK VERİLERİNİN TÜRKİYE VE DÜNYA İLE KARŞILAŞTIRILMASI-2 (15)</vt:lpstr>
      <vt:lpstr>ELMADAĞ TSM BÖLGESİ DEMOGRAFİK VERİLERİNİN TÜRKİYE VE DÜNYA İLE KARŞILAŞTIRILMASI-3</vt:lpstr>
      <vt:lpstr>ELMADAĞ TSM BÖLGESİ DEMOGRAFİK VERİLERİNİN TÜRKİYE VE DÜNYA İLE KARŞILAŞTIRILMASI-4</vt:lpstr>
      <vt:lpstr>ELMADAĞ TSM BÖLGESİ DEMOGRAFİK VERİLERİNİN TÜRKİYE VE DÜNYA İLE KARŞILAŞTIRILMASI-5</vt:lpstr>
      <vt:lpstr>ELMADAĞ TSM BÖLGESİ DEMOGRAFİK VERİLERİNİN TÜRKİYE VE DÜNYA İLE KARŞILAŞTIRILMASI-6</vt:lpstr>
      <vt:lpstr>Perinatal ve Bebek Ölümleri  Bilgi Formu</vt:lpstr>
      <vt:lpstr>Anne Ölüm Bildirim Formu</vt:lpstr>
      <vt:lpstr>Aralık 2017 AÜTF Halk Sağlığı Stajı  Elmadağ TSM İntern Grubu</vt:lpstr>
      <vt:lpstr>Aralık 2017 AÜTF Halk Sağlığı Stajı  Elmadağ İntern Grubu VSD ziyareti</vt:lpstr>
      <vt:lpstr>Aralık 2017 AÜTF Halk Sağlığı Stajı  Elmadağ İntern Grubu Okulda Bağışıklama</vt:lpstr>
      <vt:lpstr>Aralık 2017 AÜTF Halk Sağlığı Stajı  Elmadağ İntern Grubu Okulda Bağışıklama</vt:lpstr>
      <vt:lpstr>Aralık 2017 AÜTF Halk Sağlığı Stajı  Elmadağ İntern Grubu KETEM’de</vt:lpstr>
      <vt:lpstr>Stajın Bana Katkıları</vt:lpstr>
      <vt:lpstr>Teşekkür</vt:lpstr>
      <vt:lpstr>KAYNAKÇA</vt:lpstr>
      <vt:lpstr>KAYNAKÇA-2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ANKARA ELMADAĞ  TOPLUM SAĞLIĞI MERKEZİNİN TEMEL DEMOGRAFİK ÖZELLİKLERİ</dc:title>
  <dc:creator>w7</dc:creator>
  <cp:lastModifiedBy>w7</cp:lastModifiedBy>
  <cp:revision>87</cp:revision>
  <dcterms:created xsi:type="dcterms:W3CDTF">2017-12-23T10:36:07Z</dcterms:created>
  <dcterms:modified xsi:type="dcterms:W3CDTF">2017-12-23T18:29:50Z</dcterms:modified>
</cp:coreProperties>
</file>