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5"/>
  </p:notesMasterIdLst>
  <p:sldIdLst>
    <p:sldId id="352" r:id="rId2"/>
    <p:sldId id="336" r:id="rId3"/>
    <p:sldId id="293" r:id="rId4"/>
    <p:sldId id="294" r:id="rId5"/>
    <p:sldId id="295" r:id="rId6"/>
    <p:sldId id="260" r:id="rId7"/>
    <p:sldId id="329" r:id="rId8"/>
    <p:sldId id="264" r:id="rId9"/>
    <p:sldId id="265" r:id="rId10"/>
    <p:sldId id="284" r:id="rId11"/>
    <p:sldId id="285" r:id="rId12"/>
    <p:sldId id="286" r:id="rId13"/>
    <p:sldId id="287" r:id="rId14"/>
    <p:sldId id="288" r:id="rId15"/>
    <p:sldId id="289" r:id="rId16"/>
    <p:sldId id="257" r:id="rId17"/>
    <p:sldId id="290" r:id="rId18"/>
    <p:sldId id="261" r:id="rId19"/>
    <p:sldId id="291" r:id="rId20"/>
    <p:sldId id="312" r:id="rId21"/>
    <p:sldId id="313" r:id="rId22"/>
    <p:sldId id="309" r:id="rId23"/>
    <p:sldId id="319" r:id="rId24"/>
    <p:sldId id="321" r:id="rId25"/>
    <p:sldId id="320" r:id="rId26"/>
    <p:sldId id="322" r:id="rId27"/>
    <p:sldId id="314" r:id="rId28"/>
    <p:sldId id="330" r:id="rId29"/>
    <p:sldId id="331" r:id="rId30"/>
    <p:sldId id="316" r:id="rId31"/>
    <p:sldId id="338" r:id="rId32"/>
    <p:sldId id="318" r:id="rId33"/>
    <p:sldId id="311" r:id="rId34"/>
    <p:sldId id="332" r:id="rId35"/>
    <p:sldId id="263" r:id="rId36"/>
    <p:sldId id="262" r:id="rId37"/>
    <p:sldId id="297" r:id="rId38"/>
    <p:sldId id="296" r:id="rId39"/>
    <p:sldId id="279" r:id="rId40"/>
    <p:sldId id="337" r:id="rId41"/>
    <p:sldId id="280" r:id="rId42"/>
    <p:sldId id="266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50" r:id="rId5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749" autoAdjust="0"/>
  </p:normalViewPr>
  <p:slideViewPr>
    <p:cSldViewPr>
      <p:cViewPr varScale="1">
        <p:scale>
          <a:sx n="62" d="100"/>
          <a:sy n="62" d="100"/>
        </p:scale>
        <p:origin x="-600" y="-72"/>
      </p:cViewPr>
      <p:guideLst>
        <p:guide orient="horz" pos="2160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85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85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4EDF084-8884-4131-AC56-75435E85A3E0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12199-DCE1-4982-AB91-B91EABD8898E}" type="slidenum">
              <a:rPr lang="tr-TR"/>
              <a:pPr/>
              <a:t>2</a:t>
            </a:fld>
            <a:endParaRPr lang="tr-TR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D718A-1B97-4C39-93FF-D50C26F08BAB}" type="slidenum">
              <a:rPr lang="tr-TR"/>
              <a:pPr/>
              <a:t>23</a:t>
            </a:fld>
            <a:endParaRPr lang="tr-TR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69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69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69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669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69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69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669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669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669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69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69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A9AC1E-5099-4D34-9B7A-7E305EFED37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86242-C275-4905-B517-A5C23EAFE4D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AA703-4216-4CAF-B24A-F4C3C3C7329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2A172E-5C2F-42F5-8B65-FDAD000D80B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08DBF-127A-4AFD-88DB-6D08F1EB411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D75EF-C3E6-4151-ACD3-B496095DD89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E0D3-DF5C-4C93-AC0A-384AF245138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F3E7F-19EB-4246-944A-8991E11AA9B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AC569-2594-4D69-9802-9CD6CCF0A04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9607B-36AE-4F48-AFD4-8FCE87D63B2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91E15-4162-45D0-9F37-A2928D8B702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9E44-0CE8-4DD1-87BE-967122AE075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5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5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5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659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5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5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659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65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659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1659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1659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C1F870-796C-49DD-B785-99F29D601C07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tr/imgres?imgurl=muratterzi.sitemynet.com/mynet_resimlerim/rahibe.jpg&amp;imgrefurl=http://muratterzi.sitemynet.com/angora/id5.htm&amp;h=300&amp;w=236&amp;sz=12&amp;tbnid=EnG-Gam3H50J:&amp;tbnh=110&amp;tbnw=87&amp;prev=/images%3Fq%3Drahibe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ormonum.org/pictures/adam_eve.jpg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.tr/imgres?imgurl=www.antikalar.com/v2/images/konu/konu0306-02.jpg&amp;imgrefurl=http://www.antikalar.com/v2/konu/konu0306.asp&amp;h=301&amp;w=200&amp;sz=11&amp;tbnid=lk0cI2J_oh8J:&amp;tbnh=111&amp;tbnw=74&amp;prev=/images%3Fq%3Dmi%25C4%259Ffer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urriyetim.com.tr/dosya/abd_operasyon/images/rang.jp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.tr/imgres?imgurl=www.sinosz.hu/nicsp/burka.jpg&amp;imgrefurl=http://www.sinosz.hu/nicsp/tagok.html&amp;h=304&amp;w=215&amp;sz=13&amp;tbnid=K0tdxpwX0aUJ:&amp;tbnh=111&amp;tbnw=79&amp;prev=/images%3Fq%3Dburka%26start%3D60%26hl%3Dtr%26lr%3D%26ie%3DUTF-8%26inlang%3Dtr%26sa%3DN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.tr/imgres?imgurl=meds.ktu.edu.tr/~huluutku/big_ata002.jpg&amp;imgrefurl=http://meds.ktu.edu.tr/~huluutku/Atam.html&amp;h=404&amp;w=289&amp;sz=29&amp;tbnid=9Gzu1lfdLPUJ:&amp;tbnh=120&amp;tbnw=86&amp;prev=/images%3Fq%3Datat%25C3%25BCrk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.tr/imgres?imgurl=www.milliyet.com.tr/ozel/edebiyat/ataturksiiri/dans.jpg&amp;imgrefurl=http://www.milliyet.com.tr/ozel/edebiyat/ataturksiiri/&amp;h=264&amp;w=180&amp;sz=10&amp;tbnid=MTJz5KPyz-EJ:&amp;tbnh=105&amp;tbnw=72&amp;prev=/images%3Fq%3Datat%25C3%25BCrk%26start%3D40%26hl%3Dtr%26lr%3D%26ie%3DUTF-8%26inlang%3Dtr%26sa%3DN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images.google.com.tr/imgres?imgurl=members.lycos.co.uk/hohenloh/road/burka.jpg&amp;imgrefurl=http://members.lycos.co.uk/hohenloh/road/afgh_diary.htm&amp;h=300&amp;w=379&amp;sz=66&amp;tbnid=I6577W_00E4J:&amp;tbnh=94&amp;tbnw=118&amp;prev=/images%3Fq%3Dburka%26start%3D20%26hl%3Dtr%26lr%3D%26ie%3DUTF-8%26inlang%3Dtr%26sa%3DN" TargetMode="External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tr/imgres?imgurl=www.zaman.com.tr/2003/07/23/resim/yorum.jpg&amp;imgrefurl=http://www.zaman.com.tr/2003/07/23/yorumlar/default.htm&amp;h=290&amp;w=190&amp;sz=9&amp;tbnid=TAJASFfWi3UJ:&amp;tbnh=109&amp;tbnw=72&amp;prev=/images%3Fq%3Dt%25C3%25BCrban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.tr/imgres?imgurl=www.yorum-online.de/2002/4_yorum_kasim/basortu.jpg&amp;imgrefurl=http://www.yorum-online.de/2002/4_yorum_kasim/main.html&amp;h=150&amp;w=200&amp;sz=19&amp;tbnid=1CxYP4snEOwJ:&amp;tbnh=74&amp;tbnw=98&amp;prev=/images%3Fq%3Dtesett%25C3%25BCr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.tr/imgres?imgurl=terbiyeciselcuk.sitemynet.com/mynet_resimlerim/r1_461.jpg&amp;imgrefurl=http://terbiyeciselcuk.sitemynet.com/Selcuk/id3.htm&amp;h=607&amp;w=400&amp;sz=266&amp;tbnid=wG3bF2_YKhwJ:&amp;tbnh=132&amp;tbnw=87&amp;prev=/images%3Fq%3Dosmanl%25C4%25B1%2Bkad%25C4%25B1n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.tr/imgres?imgurl=www.islamfortoday.com/burka.jpg&amp;imgrefurl=http://www.islamfortoday.com/afghanistanwomen1.htm&amp;h=244&amp;w=350&amp;sz=20&amp;tbnid=aP6piSWnBikJ:&amp;tbnh=80&amp;tbnw=114&amp;prev=/images%3Fq%3Dburka%26hl%3Dtr%26lr%3D%26ie%3DUTF-8%26inlang%3Dtr%26sa%3DG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.tr/imgres?imgurl=zonanon.com/non/letras/media/burka.jpg&amp;imgrefurl=http://zonanon.com/non/letras/poes_17.html&amp;h=232&amp;w=180&amp;sz=13&amp;tbnid=scqByjFxef4J:&amp;tbnh=101&amp;tbnw=79&amp;prev=/images%3Fq%3Dburka%26start%3D20%26hl%3Dtr%26lr%3D%26ie%3DUTF-8%26inlang%3Dtr%26sa%3DN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.superonline.com/haber/image/20030902/fuhustuccariukraynali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304800"/>
            <a:ext cx="7564437" cy="1143000"/>
          </a:xfrm>
        </p:spPr>
        <p:txBody>
          <a:bodyPr/>
          <a:lstStyle/>
          <a:p>
            <a:r>
              <a:rPr lang="tr-TR" b="1"/>
              <a:t>CEMİL   DENK</a:t>
            </a:r>
            <a:r>
              <a:rPr lang="tr-TR"/>
              <a:t>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Emekli Albay,</a:t>
            </a:r>
          </a:p>
          <a:p>
            <a:pPr>
              <a:lnSpc>
                <a:spcPct val="90000"/>
              </a:lnSpc>
            </a:pPr>
            <a:r>
              <a:rPr lang="tr-TR" sz="2400" b="1"/>
              <a:t>“Atatürk </a:t>
            </a:r>
            <a:r>
              <a:rPr lang="tr-TR" sz="2400"/>
              <a:t>ve</a:t>
            </a:r>
            <a:r>
              <a:rPr lang="tr-TR" sz="2400" b="1"/>
              <a:t> Laiklik”</a:t>
            </a:r>
            <a:r>
              <a:rPr lang="tr-TR" sz="2400"/>
              <a:t> Konusunda Araştırmacı Yazar</a:t>
            </a:r>
          </a:p>
          <a:p>
            <a:pPr>
              <a:lnSpc>
                <a:spcPct val="90000"/>
              </a:lnSpc>
            </a:pPr>
            <a:r>
              <a:rPr lang="tr-TR" sz="2400"/>
              <a:t>Emekli Subaylar Derneği, Ankara Şubesi, (E) Başkanı</a:t>
            </a:r>
          </a:p>
          <a:p>
            <a:pPr>
              <a:lnSpc>
                <a:spcPct val="90000"/>
              </a:lnSpc>
            </a:pPr>
            <a:r>
              <a:rPr lang="tr-TR" sz="2400"/>
              <a:t>Atatürkçü Düşünce Derneği Genel Başkan Danışmanı</a:t>
            </a:r>
          </a:p>
          <a:p>
            <a:pPr>
              <a:lnSpc>
                <a:spcPct val="90000"/>
              </a:lnSpc>
            </a:pPr>
            <a:r>
              <a:rPr lang="tr-TR" sz="2400"/>
              <a:t>Telefon: 532 217 88 11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334000" y="2060575"/>
          <a:ext cx="3810000" cy="3916363"/>
        </p:xfrm>
        <a:graphic>
          <a:graphicData uri="http://schemas.openxmlformats.org/presentationml/2006/ole">
            <p:oleObj spid="_x0000_s173060" name="Photo Editor Photo" r:id="rId3" imgW="3419952" imgH="3400900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TRAŞ,     ÖRTÜ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sz="2000" b="1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000" b="1">
                <a:cs typeface="Times New Roman" pitchFamily="18" charset="0"/>
              </a:rPr>
              <a:t>“</a:t>
            </a:r>
            <a:r>
              <a:rPr lang="tr-TR" sz="2000" b="1" u="sng">
                <a:cs typeface="Times New Roman" pitchFamily="18" charset="0"/>
              </a:rPr>
              <a:t>YAHUDİLERDE</a:t>
            </a:r>
            <a:r>
              <a:rPr lang="tr-TR" sz="2000" b="1">
                <a:cs typeface="Times New Roman" pitchFamily="18" charset="0"/>
              </a:rPr>
              <a:t> Kadınlar,EVLENİNCE</a:t>
            </a:r>
          </a:p>
          <a:p>
            <a:pPr>
              <a:lnSpc>
                <a:spcPct val="90000"/>
              </a:lnSpc>
            </a:pPr>
            <a:r>
              <a:rPr lang="tr-TR" sz="2000" b="1">
                <a:cs typeface="Times New Roman" pitchFamily="18" charset="0"/>
              </a:rPr>
              <a:t>saçları “TIRAŞ” ediliyor ve </a:t>
            </a:r>
            <a:endParaRPr lang="tr-TR" sz="2000" b="1"/>
          </a:p>
          <a:p>
            <a:pPr>
              <a:lnSpc>
                <a:spcPct val="90000"/>
              </a:lnSpc>
            </a:pPr>
            <a:r>
              <a:rPr lang="tr-TR" sz="2000" b="1"/>
              <a:t>B</a:t>
            </a:r>
            <a:r>
              <a:rPr lang="tr-TR" sz="2000" b="1">
                <a:cs typeface="Times New Roman" pitchFamily="18" charset="0"/>
              </a:rPr>
              <a:t>aşlarına, Bir “Örtü” takılıyor.”</a:t>
            </a:r>
          </a:p>
          <a:p>
            <a:pPr>
              <a:lnSpc>
                <a:spcPct val="90000"/>
              </a:lnSpc>
            </a:pPr>
            <a:r>
              <a:rPr lang="tr-TR" sz="2000" b="1">
                <a:cs typeface="Times New Roman" pitchFamily="18" charset="0"/>
              </a:rPr>
              <a:t> (Dinle inançla bir ilgisi olmayan öyle bir gelenek!..</a:t>
            </a:r>
            <a:r>
              <a:rPr lang="tr-TR" sz="2000" b="1"/>
              <a:t>C. DENK)</a:t>
            </a:r>
          </a:p>
          <a:p>
            <a:pPr>
              <a:lnSpc>
                <a:spcPct val="90000"/>
              </a:lnSpc>
            </a:pPr>
            <a:endParaRPr lang="tr-TR" sz="2000" b="1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000" b="1">
                <a:cs typeface="Times New Roman" pitchFamily="18" charset="0"/>
              </a:rPr>
              <a:t>“Bu gelenek, </a:t>
            </a:r>
            <a:r>
              <a:rPr lang="tr-TR" sz="2000" b="1" u="sng">
                <a:cs typeface="Times New Roman" pitchFamily="18" charset="0"/>
              </a:rPr>
              <a:t>HIRİSTİYANLIK</a:t>
            </a:r>
            <a:r>
              <a:rPr lang="tr-TR" sz="2000" b="1">
                <a:cs typeface="Times New Roman" pitchFamily="18" charset="0"/>
              </a:rPr>
              <a:t>’TA da, Rahibeler tarafından Halen sürdürülmektedir</a:t>
            </a:r>
          </a:p>
        </p:txBody>
      </p:sp>
      <p:pic>
        <p:nvPicPr>
          <p:cNvPr id="33799" name="Picture 7" descr="rahibe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90725"/>
            <a:ext cx="3252788" cy="4117975"/>
          </a:xfr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ALTI AYET VAR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4275" y="1981200"/>
            <a:ext cx="7924800" cy="4114800"/>
          </a:xfrm>
        </p:spPr>
        <p:txBody>
          <a:bodyPr/>
          <a:lstStyle/>
          <a:p>
            <a:pPr algn="just"/>
            <a:r>
              <a:rPr lang="tr-TR" sz="2800">
                <a:cs typeface="Times New Roman" pitchFamily="18" charset="0"/>
              </a:rPr>
              <a:t>Kuran’da, </a:t>
            </a:r>
            <a:r>
              <a:rPr lang="tr-TR" sz="2800" b="1">
                <a:cs typeface="Times New Roman" pitchFamily="18" charset="0"/>
              </a:rPr>
              <a:t>Örtünmeyle </a:t>
            </a:r>
            <a:r>
              <a:rPr lang="tr-TR" sz="2800">
                <a:cs typeface="Times New Roman" pitchFamily="18" charset="0"/>
              </a:rPr>
              <a:t>ilgili toplam </a:t>
            </a:r>
            <a:r>
              <a:rPr lang="tr-TR" sz="2800" b="1">
                <a:cs typeface="Times New Roman" pitchFamily="18" charset="0"/>
              </a:rPr>
              <a:t>altı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b="1">
                <a:cs typeface="Times New Roman" pitchFamily="18" charset="0"/>
              </a:rPr>
              <a:t>ayet</a:t>
            </a:r>
            <a:r>
              <a:rPr lang="tr-TR" sz="2800">
                <a:cs typeface="Times New Roman" pitchFamily="18" charset="0"/>
              </a:rPr>
              <a:t> vardır.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Bu altı ayette de “Örtünme (</a:t>
            </a:r>
            <a:r>
              <a:rPr lang="tr-TR" sz="2800" b="1">
                <a:cs typeface="Times New Roman" pitchFamily="18" charset="0"/>
              </a:rPr>
              <a:t>Tesettür</a:t>
            </a:r>
            <a:r>
              <a:rPr lang="tr-TR" sz="2800">
                <a:cs typeface="Times New Roman" pitchFamily="18" charset="0"/>
              </a:rPr>
              <a:t>)” ; </a:t>
            </a:r>
            <a:endParaRPr lang="tr-TR" sz="2800"/>
          </a:p>
          <a:p>
            <a:pPr algn="just"/>
            <a:r>
              <a:rPr lang="tr-TR" sz="2800" b="1">
                <a:cs typeface="Times New Roman" pitchFamily="18" charset="0"/>
              </a:rPr>
              <a:t>Günahla</a:t>
            </a:r>
            <a:r>
              <a:rPr lang="tr-TR" sz="2800">
                <a:cs typeface="Times New Roman" pitchFamily="18" charset="0"/>
              </a:rPr>
              <a:t> ya da </a:t>
            </a:r>
            <a:r>
              <a:rPr lang="tr-TR" sz="2800" b="1">
                <a:cs typeface="Times New Roman" pitchFamily="18" charset="0"/>
              </a:rPr>
              <a:t>Sevapla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/>
            <a:r>
              <a:rPr lang="tr-TR" sz="2800"/>
              <a:t>İl</a:t>
            </a:r>
            <a:r>
              <a:rPr lang="tr-TR" sz="2800">
                <a:cs typeface="Times New Roman" pitchFamily="18" charset="0"/>
              </a:rPr>
              <a:t>gili </a:t>
            </a:r>
            <a:r>
              <a:rPr lang="tr-TR" sz="2800" u="sng">
                <a:cs typeface="Times New Roman" pitchFamily="18" charset="0"/>
              </a:rPr>
              <a:t>değildir</a:t>
            </a:r>
            <a:r>
              <a:rPr lang="tr-TR" sz="2800">
                <a:cs typeface="Times New Roman" pitchFamily="18" charset="0"/>
              </a:rPr>
              <a:t>.</a:t>
            </a:r>
          </a:p>
          <a:p>
            <a:endParaRPr lang="tr-T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AYIP, ÇİRKİN YERLERİ!?..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181600" cy="4572000"/>
          </a:xfrm>
        </p:spPr>
        <p:txBody>
          <a:bodyPr/>
          <a:lstStyle/>
          <a:p>
            <a:r>
              <a:rPr lang="tr-TR" sz="2400" b="1">
                <a:cs typeface="Times New Roman" pitchFamily="18" charset="0"/>
              </a:rPr>
              <a:t>A’raf Suresi 22’nci Ayet: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r>
              <a:rPr lang="tr-TR" sz="2400" b="1">
                <a:cs typeface="Times New Roman" pitchFamily="18" charset="0"/>
              </a:rPr>
              <a:t>“Şeytan onları hile ile aldattı. </a:t>
            </a:r>
            <a:endParaRPr lang="tr-TR" sz="2400" b="1"/>
          </a:p>
          <a:p>
            <a:r>
              <a:rPr lang="tr-TR" sz="2400" b="1">
                <a:cs typeface="Times New Roman" pitchFamily="18" charset="0"/>
              </a:rPr>
              <a:t>(onlar) ağacın meyvesini tattıklarında, </a:t>
            </a:r>
            <a:endParaRPr lang="tr-TR" sz="2400" b="1"/>
          </a:p>
          <a:p>
            <a:r>
              <a:rPr lang="tr-TR" sz="2400" b="1">
                <a:cs typeface="Times New Roman" pitchFamily="18" charset="0"/>
              </a:rPr>
              <a:t>“AYIP YERLERİ” (ÇİRKİN YERLERİ) kendilerine göründü. </a:t>
            </a:r>
            <a:endParaRPr lang="tr-TR" sz="2400" b="1"/>
          </a:p>
          <a:p>
            <a:r>
              <a:rPr lang="tr-TR" sz="2400" b="1">
                <a:cs typeface="Times New Roman" pitchFamily="18" charset="0"/>
              </a:rPr>
              <a:t>Cennet yapraklarından üzerlerine örtmeye başladılar.</a:t>
            </a:r>
            <a:r>
              <a:rPr lang="tr-TR" sz="2400" b="1"/>
              <a:t>”</a:t>
            </a:r>
            <a:r>
              <a:rPr lang="tr-TR" sz="2400" b="1">
                <a:cs typeface="Times New Roman" pitchFamily="18" charset="0"/>
              </a:rPr>
              <a:t> </a:t>
            </a:r>
            <a:endParaRPr lang="tr-TR" sz="2400" b="1"/>
          </a:p>
          <a:p>
            <a:r>
              <a:rPr lang="tr-TR" sz="2400" b="1">
                <a:cs typeface="Times New Roman" pitchFamily="18" charset="0"/>
              </a:rPr>
              <a:t>(Allah emir vermiyor, kulları kendiliklerinden ayıp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saydıkları yerlerini örtüyorlar.</a:t>
            </a:r>
            <a:r>
              <a:rPr lang="tr-TR" sz="2400" b="1"/>
              <a:t>C. DENK</a:t>
            </a:r>
            <a:r>
              <a:rPr lang="tr-TR" sz="2400" b="1">
                <a:cs typeface="Times New Roman" pitchFamily="18" charset="0"/>
              </a:rPr>
              <a:t> )</a:t>
            </a:r>
            <a:endParaRPr lang="tr-TR" sz="2400" b="1">
              <a:latin typeface="Century" pitchFamily="18" charset="0"/>
              <a:cs typeface="Times New Roman" pitchFamily="18" charset="0"/>
            </a:endParaRPr>
          </a:p>
          <a:p>
            <a:endParaRPr lang="tr-TR" sz="2400" b="1"/>
          </a:p>
        </p:txBody>
      </p:sp>
      <p:pic>
        <p:nvPicPr>
          <p:cNvPr id="35848" name="Picture 8" descr="korku_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773238"/>
            <a:ext cx="3581400" cy="472440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SÜSLENECEK ELBİSE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A’raf Suresi 26’ncı Ayet: </a:t>
            </a:r>
            <a:r>
              <a:rPr lang="tr-TR" sz="2400" b="1"/>
              <a:t> (İ</a:t>
            </a:r>
            <a:r>
              <a:rPr lang="tr-TR" sz="2400" b="1">
                <a:cs typeface="Times New Roman" pitchFamily="18" charset="0"/>
              </a:rPr>
              <a:t>nsanoğlu yeryüzündedir.)</a:t>
            </a:r>
            <a:endParaRPr lang="tr-TR" sz="2400" b="1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“Ey ademoğulları, biz size; </a:t>
            </a:r>
            <a:endParaRPr lang="tr-TR" sz="2400" b="1"/>
          </a:p>
          <a:p>
            <a:pPr>
              <a:lnSpc>
                <a:spcPct val="80000"/>
              </a:lnSpc>
            </a:pPr>
            <a:r>
              <a:rPr lang="tr-TR" sz="2400" b="1" u="sng">
                <a:cs typeface="Times New Roman" pitchFamily="18" charset="0"/>
              </a:rPr>
              <a:t>AYIP YERLERİNİZİ ÖRTECEK</a:t>
            </a:r>
            <a:r>
              <a:rPr lang="tr-TR" sz="2400" b="1">
                <a:cs typeface="Times New Roman" pitchFamily="18" charset="0"/>
              </a:rPr>
              <a:t> GİYSİ, </a:t>
            </a:r>
            <a:endParaRPr lang="tr-TR" sz="2400" b="1"/>
          </a:p>
          <a:p>
            <a:pPr>
              <a:lnSpc>
                <a:spcPct val="80000"/>
              </a:lnSpc>
            </a:pPr>
            <a:r>
              <a:rPr lang="tr-TR" sz="2400" b="1" u="sng">
                <a:cs typeface="Times New Roman" pitchFamily="18" charset="0"/>
              </a:rPr>
              <a:t>SÜSLENECEK</a:t>
            </a:r>
            <a:r>
              <a:rPr lang="tr-TR" sz="2400" b="1">
                <a:cs typeface="Times New Roman" pitchFamily="18" charset="0"/>
              </a:rPr>
              <a:t> ELBİSE, ve de </a:t>
            </a:r>
            <a:endParaRPr lang="tr-TR" sz="2400" b="1"/>
          </a:p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“</a:t>
            </a:r>
            <a:r>
              <a:rPr lang="tr-TR" sz="2400" b="1" u="sng">
                <a:cs typeface="Times New Roman" pitchFamily="18" charset="0"/>
              </a:rPr>
              <a:t>TAKVA ELBİSESİ”</a:t>
            </a:r>
            <a:r>
              <a:rPr lang="tr-TR" sz="2400" b="1">
                <a:cs typeface="Times New Roman" pitchFamily="18" charset="0"/>
              </a:rPr>
              <a:t> yarattık. </a:t>
            </a:r>
            <a:endParaRPr lang="tr-TR" sz="2400" b="1"/>
          </a:p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İşte o daha hayırlıdır.”</a:t>
            </a:r>
          </a:p>
        </p:txBody>
      </p:sp>
      <p:pic>
        <p:nvPicPr>
          <p:cNvPr id="36871" name="Picture 7" descr="adam_eve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830388"/>
            <a:ext cx="3170238" cy="4259262"/>
          </a:xfr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TAKVA ELBİSESİ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“Takva Elbisesi”. 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yüzdeki hoş ifade, 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/>
              <a:t>A</a:t>
            </a:r>
            <a:r>
              <a:rPr lang="tr-TR" sz="2400" b="1">
                <a:cs typeface="Times New Roman" pitchFamily="18" charset="0"/>
              </a:rPr>
              <a:t>lçak gönüllüğü ifade eden yünden yapılmış elbise, 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/>
              <a:t>İ</a:t>
            </a:r>
            <a:r>
              <a:rPr lang="tr-TR" sz="2400" b="1">
                <a:cs typeface="Times New Roman" pitchFamily="18" charset="0"/>
              </a:rPr>
              <a:t>yilik, güzel davranış, 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Allah’tan sakınma, 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/>
              <a:t>S</a:t>
            </a:r>
            <a:r>
              <a:rPr lang="tr-TR" sz="2400" b="1">
                <a:cs typeface="Times New Roman" pitchFamily="18" charset="0"/>
              </a:rPr>
              <a:t>avaşlarda giyilen zırhlı elbise ve </a:t>
            </a:r>
            <a:r>
              <a:rPr lang="tr-TR" sz="2400" b="1" u="sng"/>
              <a:t>MİĞFER</a:t>
            </a:r>
            <a:endParaRPr lang="tr-TR" sz="2400" b="1" u="sng">
              <a:latin typeface="Century" pitchFamily="18" charset="0"/>
            </a:endParaRPr>
          </a:p>
          <a:p>
            <a:pPr>
              <a:lnSpc>
                <a:spcPct val="90000"/>
              </a:lnSpc>
            </a:pPr>
            <a:endParaRPr lang="tr-TR" sz="2400" b="1" u="sng"/>
          </a:p>
        </p:txBody>
      </p:sp>
      <p:pic>
        <p:nvPicPr>
          <p:cNvPr id="37895" name="Picture 7" descr="konu0306-02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0375" y="1644650"/>
            <a:ext cx="2743200" cy="4273550"/>
          </a:xfr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/>
              <a:t>ELBİSELER, ZIRHLAR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A’raf Suresi 31’nci Ayet: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“Ey ademoğulları her secde edişinizde,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/>
              <a:t>G</a:t>
            </a:r>
            <a:r>
              <a:rPr lang="tr-TR" sz="2400" b="1">
                <a:cs typeface="Times New Roman" pitchFamily="18" charset="0"/>
              </a:rPr>
              <a:t>üzel elbiselerinizi </a:t>
            </a:r>
            <a:r>
              <a:rPr lang="tr-TR" sz="2400">
                <a:cs typeface="Times New Roman" pitchFamily="18" charset="0"/>
              </a:rPr>
              <a:t>giyin”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Nalh Suresi 81’nci Ayet: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“Allah sizi </a:t>
            </a:r>
            <a:r>
              <a:rPr lang="tr-TR" sz="2400" b="1">
                <a:cs typeface="Times New Roman" pitchFamily="18" charset="0"/>
              </a:rPr>
              <a:t>SICAKTAN KORUYACAK ELBİSELER</a:t>
            </a:r>
            <a:r>
              <a:rPr lang="tr-TR" sz="2400">
                <a:cs typeface="Times New Roman" pitchFamily="18" charset="0"/>
              </a:rPr>
              <a:t> ve 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savaşta sizi </a:t>
            </a:r>
            <a:r>
              <a:rPr lang="tr-TR" sz="2400" b="1">
                <a:cs typeface="Times New Roman" pitchFamily="18" charset="0"/>
              </a:rPr>
              <a:t>koruyacak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/>
              <a:t>ZIRHLAR</a:t>
            </a:r>
            <a:r>
              <a:rPr lang="tr-TR" sz="2400">
                <a:cs typeface="Times New Roman" pitchFamily="18" charset="0"/>
              </a:rPr>
              <a:t> yarattı.”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38919" name="Picture 7" descr="rang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1916113"/>
            <a:ext cx="3563937" cy="4695825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  ÜSTLERİNE</a:t>
            </a:r>
            <a:r>
              <a:rPr lang="tr-TR"/>
              <a:t> </a:t>
            </a:r>
            <a:r>
              <a:rPr lang="tr-TR" b="1"/>
              <a:t>ÖRTÜ </a:t>
            </a:r>
            <a:r>
              <a:rPr lang="tr-TR"/>
              <a:t>	    		        ALSINLAR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9895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“Ey Peygamber, 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Eşlerine</a:t>
            </a:r>
            <a:r>
              <a:rPr lang="tr-TR" sz="2400">
                <a:cs typeface="Times New Roman" pitchFamily="18" charset="0"/>
              </a:rPr>
              <a:t> ve </a:t>
            </a:r>
            <a:r>
              <a:rPr lang="tr-TR" sz="2400" b="1">
                <a:cs typeface="Times New Roman" pitchFamily="18" charset="0"/>
              </a:rPr>
              <a:t>kızlarına</a:t>
            </a:r>
            <a:r>
              <a:rPr lang="tr-TR" sz="2400">
                <a:cs typeface="Times New Roman" pitchFamily="18" charset="0"/>
              </a:rPr>
              <a:t> ve İman edenlerin kadınlarına; </a:t>
            </a:r>
            <a:r>
              <a:rPr lang="tr-TR" sz="2400"/>
              <a:t>de ki,</a:t>
            </a:r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DIŞARI ÇIKARKEN </a:t>
            </a:r>
            <a:r>
              <a:rPr lang="tr-TR" sz="2400" b="1" u="sng">
                <a:cs typeface="Times New Roman" pitchFamily="18" charset="0"/>
              </a:rPr>
              <a:t>ÜSTLERİNE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>
                <a:cs typeface="Times New Roman" pitchFamily="18" charset="0"/>
              </a:rPr>
              <a:t>örtü al</a:t>
            </a:r>
            <a:r>
              <a:rPr lang="tr-TR" sz="2400"/>
              <a:t>sınlar, </a:t>
            </a:r>
            <a:r>
              <a:rPr lang="tr-TR" sz="2400">
                <a:cs typeface="Times New Roman" pitchFamily="18" charset="0"/>
              </a:rPr>
              <a:t>(</a:t>
            </a:r>
            <a:r>
              <a:rPr lang="tr-TR" sz="2400" u="sng">
                <a:cs typeface="Times New Roman" pitchFamily="18" charset="0"/>
              </a:rPr>
              <a:t>Başlarına</a:t>
            </a:r>
            <a:r>
              <a:rPr lang="tr-TR" sz="2400">
                <a:cs typeface="Times New Roman" pitchFamily="18" charset="0"/>
              </a:rPr>
              <a:t> değil Y. N. )</a:t>
            </a: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Bu onların tanınmalarına, 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 u="sng">
                <a:cs typeface="Times New Roman" pitchFamily="18" charset="0"/>
              </a:rPr>
              <a:t>Tanınıp</a:t>
            </a:r>
            <a:r>
              <a:rPr lang="tr-TR" sz="2400">
                <a:cs typeface="Times New Roman" pitchFamily="18" charset="0"/>
              </a:rPr>
              <a:t> da Eza edilmemelerine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</a:t>
            </a:r>
            <a:r>
              <a:rPr lang="tr-TR" sz="2400"/>
              <a:t>E</a:t>
            </a:r>
            <a:r>
              <a:rPr lang="tr-TR" sz="2400">
                <a:cs typeface="Times New Roman" pitchFamily="18" charset="0"/>
              </a:rPr>
              <a:t>n elverişli olanıdır.”</a:t>
            </a:r>
            <a:r>
              <a:rPr lang="tr-TR" sz="2400"/>
              <a:t> </a:t>
            </a:r>
          </a:p>
          <a:p>
            <a:pPr>
              <a:lnSpc>
                <a:spcPct val="90000"/>
              </a:lnSpc>
            </a:pPr>
            <a:endParaRPr lang="tr-TR" sz="2400">
              <a:cs typeface="Times New Roman" pitchFamily="18" charset="0"/>
            </a:endParaRPr>
          </a:p>
        </p:txBody>
      </p:sp>
      <p:pic>
        <p:nvPicPr>
          <p:cNvPr id="3084" name="Picture 12" descr="burka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2938" y="1990725"/>
            <a:ext cx="2930525" cy="4117975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424815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Nur Suresi 31’nci Ayet 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“İnanan kadınlara söyle; gözlerini (harama bakmaktan ) korusunlar. 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GÖRÜNEN KISIMLAR MÜSTESNA OLMAK ÜZERE</a:t>
            </a:r>
            <a:r>
              <a:rPr lang="tr-TR" sz="2400" b="1"/>
              <a:t>!!??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Ziynetlerini</a:t>
            </a:r>
            <a:r>
              <a:rPr lang="tr-TR" sz="2400">
                <a:cs typeface="Times New Roman" pitchFamily="18" charset="0"/>
              </a:rPr>
              <a:t> teşhir etmesinler</a:t>
            </a:r>
            <a:r>
              <a:rPr lang="tr-TR" sz="2400"/>
              <a:t>.</a:t>
            </a:r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Başörtülerini yakalarının üzerine kadar örtsünler” </a:t>
            </a:r>
            <a:endParaRPr lang="tr-TR" sz="2400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(Belki </a:t>
            </a:r>
            <a:r>
              <a:rPr lang="tr-TR" sz="2400"/>
              <a:t>Atatürk’ün annesi gibi C. DENK</a:t>
            </a:r>
            <a:endParaRPr lang="tr-TR" sz="2400">
              <a:latin typeface="Century" pitchFamily="18" charset="0"/>
            </a:endParaRPr>
          </a:p>
          <a:p>
            <a:pPr>
              <a:lnSpc>
                <a:spcPct val="90000"/>
              </a:lnSpc>
            </a:pPr>
            <a:endParaRPr lang="tr-TR" sz="2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476250"/>
            <a:ext cx="7291387" cy="1143000"/>
          </a:xfrm>
        </p:spPr>
        <p:txBody>
          <a:bodyPr/>
          <a:lstStyle/>
          <a:p>
            <a:r>
              <a:rPr lang="tr-TR" sz="4000" b="1"/>
              <a:t>ATATÜRK’ÜN ANNESİ GİBİ</a:t>
            </a:r>
          </a:p>
        </p:txBody>
      </p:sp>
      <p:pic>
        <p:nvPicPr>
          <p:cNvPr id="39947" name="Picture 11" descr="big_ata002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1450" y="1557338"/>
            <a:ext cx="3892550" cy="4445000"/>
          </a:xfrm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1000"/>
      <p:bldP spid="399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DİN GEREĞİ DEĞİL!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334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Atatürk </a:t>
            </a:r>
            <a:r>
              <a:rPr lang="tr-T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Şöyle Diyor: </a:t>
            </a:r>
            <a:r>
              <a:rPr lang="tr-TR" sz="2400" b="1">
                <a:cs typeface="Times New Roman" pitchFamily="18" charset="0"/>
              </a:rPr>
              <a:t/>
            </a:r>
            <a:br>
              <a:rPr lang="tr-TR" sz="2400" b="1">
                <a:cs typeface="Times New Roman" pitchFamily="18" charset="0"/>
              </a:rPr>
            </a:br>
            <a:r>
              <a:rPr lang="tr-TR" sz="2400">
                <a:cs typeface="Times New Roman" pitchFamily="18" charset="0"/>
              </a:rPr>
              <a:t>“</a:t>
            </a:r>
            <a:r>
              <a:rPr lang="tr-TR" sz="2400" i="1">
                <a:cs typeface="Times New Roman" pitchFamily="18" charset="0"/>
              </a:rPr>
              <a:t>Bu </a:t>
            </a:r>
            <a:r>
              <a:rPr lang="tr-TR" sz="2400" b="1" i="1">
                <a:cs typeface="Times New Roman" pitchFamily="18" charset="0"/>
              </a:rPr>
              <a:t>ÖRTÜNME</a:t>
            </a:r>
            <a:r>
              <a:rPr lang="tr-TR" sz="2400" i="1">
                <a:cs typeface="Times New Roman" pitchFamily="18" charset="0"/>
              </a:rPr>
              <a:t> Şekli </a:t>
            </a:r>
            <a:r>
              <a:rPr lang="tr-TR" sz="2400" b="1" i="1">
                <a:cs typeface="Times New Roman" pitchFamily="18" charset="0"/>
              </a:rPr>
              <a:t>Din icabı </a:t>
            </a:r>
            <a:r>
              <a:rPr lang="tr-TR" sz="2400" i="1">
                <a:cs typeface="Times New Roman" pitchFamily="18" charset="0"/>
              </a:rPr>
              <a:t>Da</a:t>
            </a:r>
            <a:r>
              <a:rPr lang="tr-TR" sz="2400" b="1" i="1">
                <a:cs typeface="Times New Roman" pitchFamily="18" charset="0"/>
              </a:rPr>
              <a:t> değildir</a:t>
            </a:r>
            <a:r>
              <a:rPr lang="tr-TR" sz="2400" i="1">
                <a:cs typeface="Times New Roman" pitchFamily="18" charset="0"/>
              </a:rPr>
              <a:t>... </a:t>
            </a:r>
            <a:endParaRPr lang="tr-TR" sz="2400" i="1"/>
          </a:p>
          <a:p>
            <a:pPr>
              <a:lnSpc>
                <a:spcPct val="90000"/>
              </a:lnSpc>
            </a:pPr>
            <a:r>
              <a:rPr lang="tr-TR" sz="2400" i="1">
                <a:cs typeface="Times New Roman" pitchFamily="18" charset="0"/>
              </a:rPr>
              <a:t>Din </a:t>
            </a:r>
            <a:r>
              <a:rPr lang="tr-TR" sz="2400" b="1" i="1">
                <a:cs typeface="Times New Roman" pitchFamily="18" charset="0"/>
              </a:rPr>
              <a:t>Gereği</a:t>
            </a:r>
            <a:r>
              <a:rPr lang="tr-TR" sz="2400" i="1">
                <a:cs typeface="Times New Roman" pitchFamily="18" charset="0"/>
              </a:rPr>
              <a:t> </a:t>
            </a:r>
            <a:r>
              <a:rPr lang="tr-TR" sz="2400" b="1" i="1">
                <a:cs typeface="Times New Roman" pitchFamily="18" charset="0"/>
              </a:rPr>
              <a:t>ÖRTÜNMEYİ </a:t>
            </a:r>
            <a:r>
              <a:rPr lang="tr-TR" sz="2400" i="1">
                <a:cs typeface="Times New Roman" pitchFamily="18" charset="0"/>
              </a:rPr>
              <a:t>İfade Etmek </a:t>
            </a:r>
            <a:r>
              <a:rPr lang="tr-TR" sz="2400" b="1" i="1">
                <a:cs typeface="Times New Roman" pitchFamily="18" charset="0"/>
              </a:rPr>
              <a:t>Lazım Gelirse</a:t>
            </a:r>
            <a:r>
              <a:rPr lang="tr-TR" sz="2400" b="1" i="1"/>
              <a:t> </a:t>
            </a:r>
          </a:p>
          <a:p>
            <a:pPr>
              <a:lnSpc>
                <a:spcPct val="90000"/>
              </a:lnSpc>
            </a:pPr>
            <a:r>
              <a:rPr lang="tr-TR" sz="2400" i="1">
                <a:cs typeface="Times New Roman" pitchFamily="18" charset="0"/>
              </a:rPr>
              <a:t>Kısaca diyebiliriz ki, </a:t>
            </a:r>
            <a:r>
              <a:rPr lang="tr-TR" sz="2400" i="1"/>
              <a:t> </a:t>
            </a:r>
          </a:p>
          <a:p>
            <a:pPr>
              <a:lnSpc>
                <a:spcPct val="90000"/>
              </a:lnSpc>
            </a:pPr>
            <a:r>
              <a:rPr lang="tr-TR" sz="2400" i="1">
                <a:cs typeface="Times New Roman" pitchFamily="18" charset="0"/>
              </a:rPr>
              <a:t>KADINLARIN </a:t>
            </a:r>
            <a:r>
              <a:rPr lang="tr-TR" sz="2400" b="1" i="1">
                <a:cs typeface="Times New Roman" pitchFamily="18" charset="0"/>
              </a:rPr>
              <a:t>ÖRTÜNMESİ</a:t>
            </a:r>
            <a:r>
              <a:rPr lang="tr-TR" sz="2400" i="1">
                <a:cs typeface="Times New Roman" pitchFamily="18" charset="0"/>
              </a:rPr>
              <a:t>, </a:t>
            </a:r>
            <a:r>
              <a:rPr lang="tr-TR" sz="2400" b="1" i="1">
                <a:cs typeface="Times New Roman" pitchFamily="18" charset="0"/>
              </a:rPr>
              <a:t>Külfet getirmeyecek</a:t>
            </a:r>
            <a:r>
              <a:rPr lang="tr-TR" sz="2400" i="1">
                <a:cs typeface="Times New Roman" pitchFamily="18" charset="0"/>
              </a:rPr>
              <a:t> ve </a:t>
            </a:r>
            <a:endParaRPr lang="tr-TR" sz="2400" i="1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/>
            </a:r>
            <a:br>
              <a:rPr lang="tr-TR" sz="2400">
                <a:cs typeface="Times New Roman" pitchFamily="18" charset="0"/>
              </a:rPr>
            </a:br>
            <a:r>
              <a:rPr lang="tr-TR" sz="2400" b="1" i="1">
                <a:cs typeface="Times New Roman" pitchFamily="18" charset="0"/>
              </a:rPr>
              <a:t>ADABA </a:t>
            </a:r>
            <a:r>
              <a:rPr lang="tr-TR" sz="2400" i="1">
                <a:cs typeface="Times New Roman" pitchFamily="18" charset="0"/>
              </a:rPr>
              <a:t>Uymayacak Şekilde </a:t>
            </a:r>
            <a:r>
              <a:rPr lang="tr-TR" sz="2400" b="1" i="1">
                <a:cs typeface="Times New Roman" pitchFamily="18" charset="0"/>
              </a:rPr>
              <a:t>OLMAMAK </a:t>
            </a:r>
            <a:r>
              <a:rPr lang="tr-TR" sz="2400" i="1">
                <a:cs typeface="Times New Roman" pitchFamily="18" charset="0"/>
              </a:rPr>
              <a:t>Şartıyla, </a:t>
            </a:r>
            <a:endParaRPr lang="tr-TR" sz="2400" i="1"/>
          </a:p>
          <a:p>
            <a:pPr>
              <a:lnSpc>
                <a:spcPct val="90000"/>
              </a:lnSpc>
            </a:pPr>
            <a:r>
              <a:rPr lang="tr-TR" sz="2400" b="1" i="1">
                <a:cs typeface="Times New Roman" pitchFamily="18" charset="0"/>
              </a:rPr>
              <a:t>BASİT</a:t>
            </a:r>
            <a:r>
              <a:rPr lang="tr-TR" sz="2400" i="1">
                <a:cs typeface="Times New Roman" pitchFamily="18" charset="0"/>
              </a:rPr>
              <a:t> olmalıdır.</a:t>
            </a:r>
            <a:r>
              <a:rPr lang="tr-TR" sz="2400">
                <a:cs typeface="Times New Roman" pitchFamily="18" charset="0"/>
              </a:rPr>
              <a:t>”</a:t>
            </a: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7175" name="Picture 7" descr="dans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676400"/>
            <a:ext cx="3540125" cy="5181600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260350"/>
            <a:ext cx="7564437" cy="1143000"/>
          </a:xfrm>
        </p:spPr>
        <p:txBody>
          <a:bodyPr/>
          <a:lstStyle/>
          <a:p>
            <a:r>
              <a:rPr lang="tr-TR" b="1">
                <a:solidFill>
                  <a:schemeClr val="tx1"/>
                </a:solidFill>
                <a:effectLst/>
                <a:cs typeface="Times New Roman" pitchFamily="18" charset="0"/>
              </a:rPr>
              <a:t>GÖNÜLLERİ</a:t>
            </a:r>
            <a:r>
              <a:rPr lang="tr-TR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tr-TR" b="1">
                <a:solidFill>
                  <a:schemeClr val="tx1"/>
                </a:solidFill>
                <a:effectLst/>
                <a:cs typeface="Times New Roman" pitchFamily="18" charset="0"/>
              </a:rPr>
              <a:t>RAHAT</a:t>
            </a:r>
            <a:r>
              <a:rPr lang="tr-TR">
                <a:solidFill>
                  <a:schemeClr val="tx1"/>
                </a:solidFill>
                <a:effectLst/>
                <a:cs typeface="Times New Roman" pitchFamily="18" charset="0"/>
              </a:rPr>
              <a:t> OLSUN.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686800" cy="4724400"/>
          </a:xfrm>
        </p:spPr>
        <p:txBody>
          <a:bodyPr/>
          <a:lstStyle/>
          <a:p>
            <a:r>
              <a:rPr lang="tr-TR" sz="2800">
                <a:effectLst/>
                <a:cs typeface="Times New Roman" pitchFamily="18" charset="0"/>
              </a:rPr>
              <a:t>TÜRBAN Takma</a:t>
            </a:r>
            <a:r>
              <a:rPr lang="tr-TR" sz="2800">
                <a:effectLst/>
              </a:rPr>
              <a:t>nın, </a:t>
            </a:r>
            <a:r>
              <a:rPr lang="tr-TR" sz="2800" b="1">
                <a:effectLst/>
                <a:cs typeface="Times New Roman" pitchFamily="18" charset="0"/>
              </a:rPr>
              <a:t>DİNLE</a:t>
            </a:r>
            <a:r>
              <a:rPr lang="tr-TR" sz="2800">
                <a:effectLst/>
                <a:cs typeface="Times New Roman" pitchFamily="18" charset="0"/>
              </a:rPr>
              <a:t>, </a:t>
            </a:r>
            <a:r>
              <a:rPr lang="tr-TR" sz="2800">
                <a:effectLst/>
              </a:rPr>
              <a:t>İmanla</a:t>
            </a:r>
            <a:r>
              <a:rPr lang="tr-TR" sz="2800">
                <a:effectLst/>
                <a:cs typeface="Times New Roman" pitchFamily="18" charset="0"/>
              </a:rPr>
              <a:t>,</a:t>
            </a:r>
            <a:r>
              <a:rPr lang="tr-TR" sz="2800">
                <a:effectLst/>
              </a:rPr>
              <a:t> </a:t>
            </a:r>
            <a:r>
              <a:rPr lang="tr-TR" sz="2800" b="1">
                <a:effectLst/>
                <a:cs typeface="Times New Roman" pitchFamily="18" charset="0"/>
              </a:rPr>
              <a:t>CEHENNEM’</a:t>
            </a:r>
            <a:r>
              <a:rPr lang="tr-TR" sz="2800">
                <a:effectLst/>
                <a:cs typeface="Times New Roman" pitchFamily="18" charset="0"/>
              </a:rPr>
              <a:t>DE </a:t>
            </a:r>
            <a:r>
              <a:rPr lang="tr-TR" sz="2800" b="1">
                <a:effectLst/>
                <a:cs typeface="Times New Roman" pitchFamily="18" charset="0"/>
              </a:rPr>
              <a:t>YANMAKLA</a:t>
            </a:r>
            <a:r>
              <a:rPr lang="tr-TR" sz="2800" b="1">
                <a:effectLst/>
              </a:rPr>
              <a:t>,</a:t>
            </a:r>
            <a:r>
              <a:rPr lang="tr-TR" sz="2800">
                <a:effectLst/>
              </a:rPr>
              <a:t> </a:t>
            </a:r>
            <a:r>
              <a:rPr lang="tr-TR" sz="2800">
                <a:effectLst/>
                <a:cs typeface="Times New Roman" pitchFamily="18" charset="0"/>
              </a:rPr>
              <a:t>GÜNAHLA ve SEVAPLA</a:t>
            </a:r>
            <a:r>
              <a:rPr lang="tr-TR" sz="2800">
                <a:effectLst/>
              </a:rPr>
              <a:t> </a:t>
            </a:r>
          </a:p>
          <a:p>
            <a:r>
              <a:rPr lang="tr-TR" sz="2800">
                <a:effectLst/>
                <a:cs typeface="Times New Roman" pitchFamily="18" charset="0"/>
              </a:rPr>
              <a:t>HİÇBİR </a:t>
            </a:r>
            <a:r>
              <a:rPr lang="tr-TR" sz="2800" b="1">
                <a:effectLst/>
                <a:cs typeface="Times New Roman" pitchFamily="18" charset="0"/>
              </a:rPr>
              <a:t>İLGİSİ</a:t>
            </a:r>
            <a:r>
              <a:rPr lang="tr-TR" sz="2800">
                <a:effectLst/>
                <a:cs typeface="Times New Roman" pitchFamily="18" charset="0"/>
              </a:rPr>
              <a:t> YOKTUR </a:t>
            </a:r>
            <a:endParaRPr lang="tr-TR" sz="2800">
              <a:effectLst/>
              <a:latin typeface="Century" pitchFamily="18" charset="0"/>
              <a:cs typeface="Times New Roman" pitchFamily="18" charset="0"/>
            </a:endParaRPr>
          </a:p>
          <a:p>
            <a:r>
              <a:rPr lang="tr-TR" sz="2800">
                <a:effectLst/>
                <a:cs typeface="Times New Roman" pitchFamily="18" charset="0"/>
              </a:rPr>
              <a:t>TAKANLARIN</a:t>
            </a:r>
            <a:r>
              <a:rPr lang="tr-TR" sz="2800" b="1">
                <a:effectLst/>
                <a:cs typeface="Times New Roman" pitchFamily="18" charset="0"/>
              </a:rPr>
              <a:t> BİLGİSİ </a:t>
            </a:r>
            <a:r>
              <a:rPr lang="tr-TR" sz="2800">
                <a:effectLst/>
                <a:cs typeface="Times New Roman" pitchFamily="18" charset="0"/>
              </a:rPr>
              <a:t>OLSUN </a:t>
            </a:r>
            <a:endParaRPr lang="tr-TR" sz="2800">
              <a:effectLst/>
            </a:endParaRPr>
          </a:p>
          <a:p>
            <a:endParaRPr lang="tr-TR" sz="2800" b="1">
              <a:effectLst/>
            </a:endParaRPr>
          </a:p>
          <a:p>
            <a:r>
              <a:rPr lang="tr-TR" sz="2800" b="1">
                <a:effectLst/>
                <a:cs typeface="Times New Roman" pitchFamily="18" charset="0"/>
              </a:rPr>
              <a:t>TAKMAYANLARIN DA </a:t>
            </a:r>
            <a:endParaRPr lang="tr-TR" sz="2800" b="1">
              <a:effectLst/>
            </a:endParaRPr>
          </a:p>
          <a:p>
            <a:r>
              <a:rPr lang="tr-TR" sz="2800" b="1">
                <a:effectLst/>
                <a:cs typeface="Times New Roman" pitchFamily="18" charset="0"/>
              </a:rPr>
              <a:t>GÖNÜLLERİ RAHAT OLSUN</a:t>
            </a:r>
            <a:r>
              <a:rPr lang="tr-TR" sz="2800">
                <a:effectLst/>
                <a:cs typeface="Times New Roman" pitchFamily="18" charset="0"/>
              </a:rPr>
              <a:t>.</a:t>
            </a:r>
            <a:endParaRPr lang="tr-TR" sz="2800">
              <a:effectLst/>
            </a:endParaRPr>
          </a:p>
          <a:p>
            <a:endParaRPr lang="tr-TR" sz="2800">
              <a:effectLst/>
            </a:endParaRPr>
          </a:p>
          <a:p>
            <a:endParaRPr lang="tr-TR" sz="2800">
              <a:effectLst/>
            </a:endParaRPr>
          </a:p>
          <a:p>
            <a:pPr>
              <a:buFont typeface="Wingdings" pitchFamily="2" charset="2"/>
              <a:buNone/>
            </a:pPr>
            <a:endParaRPr lang="tr-TR" sz="280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HİÇBİRİSİNİN,  </a:t>
            </a:r>
            <a:r>
              <a:rPr lang="tr-TR" b="1">
                <a:solidFill>
                  <a:schemeClr val="tx1"/>
                </a:solidFill>
              </a:rPr>
              <a:t>DİNLE,</a:t>
            </a:r>
            <a:r>
              <a:rPr lang="tr-TR" b="1"/>
              <a:t> </a:t>
            </a:r>
            <a:r>
              <a:rPr lang="tr-TR" b="1">
                <a:solidFill>
                  <a:schemeClr val="tx1"/>
                </a:solidFill>
              </a:rPr>
              <a:t>İNANÇLA</a:t>
            </a:r>
            <a:r>
              <a:rPr lang="tr-TR" b="1"/>
              <a:t> İLGİSİ YOK</a:t>
            </a:r>
          </a:p>
        </p:txBody>
      </p:sp>
      <p:graphicFrame>
        <p:nvGraphicFramePr>
          <p:cNvPr id="101379" name="Rectangle 3"/>
          <p:cNvGraphicFramePr>
            <a:graphicFrameLocks/>
          </p:cNvGraphicFramePr>
          <p:nvPr>
            <p:ph type="body" sz="half" idx="1"/>
          </p:nvPr>
        </p:nvGraphicFramePr>
        <p:xfrm>
          <a:off x="1368425" y="1981200"/>
          <a:ext cx="3736975" cy="4119563"/>
        </p:xfrm>
        <a:graphic>
          <a:graphicData uri="http://schemas.openxmlformats.org/drawingml/2006/compatibility">
            <com:legacyDrawing xmlns:com="http://schemas.openxmlformats.org/drawingml/2006/compatibility" spid="_x0000_s101379"/>
          </a:graphicData>
        </a:graphic>
      </p:graphicFrame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5407025" y="1981200"/>
            <a:ext cx="3736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Char char="¬"/>
            </a:pPr>
            <a:endParaRPr lang="tr-TR" sz="2800">
              <a:latin typeface="Times New Roman" pitchFamily="18" charset="0"/>
            </a:endParaRP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407025" y="1981200"/>
          <a:ext cx="3736975" cy="3965575"/>
        </p:xfrm>
        <a:graphic>
          <a:graphicData uri="http://schemas.openxmlformats.org/presentationml/2006/ole">
            <p:oleObj spid="_x0000_s101383" name="Photo Editor Photo" r:id="rId5" imgW="1428949" imgH="1428949" progId="MSPhotoEd.3">
              <p:embed/>
            </p:oleObj>
          </a:graphicData>
        </a:graphic>
      </p:graphicFrame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368425" y="1981200"/>
            <a:ext cx="3736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Char char="¬"/>
            </a:pPr>
            <a:endParaRPr lang="tr-TR" sz="2800">
              <a:latin typeface="Times New Roman" pitchFamily="18" charset="0"/>
            </a:endParaRPr>
          </a:p>
        </p:txBody>
      </p:sp>
      <p:pic>
        <p:nvPicPr>
          <p:cNvPr id="101386" name="Picture 10" descr="bur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1916113"/>
            <a:ext cx="4027488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82" grpId="0" autoUpdateAnimBg="0"/>
      <p:bldP spid="10138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ERKEK BAŞLIĞI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327275"/>
            <a:ext cx="4129088" cy="3741738"/>
          </a:xfrm>
        </p:spPr>
        <p:txBody>
          <a:bodyPr/>
          <a:lstStyle/>
          <a:p>
            <a:r>
              <a:rPr lang="tr-TR" sz="2400" b="1">
                <a:cs typeface="Times New Roman" pitchFamily="18" charset="0"/>
              </a:rPr>
              <a:t>Türban</a:t>
            </a:r>
            <a:r>
              <a:rPr lang="tr-TR" sz="2400">
                <a:cs typeface="Times New Roman" pitchFamily="18" charset="0"/>
              </a:rPr>
              <a:t>” aslında bir </a:t>
            </a:r>
            <a:r>
              <a:rPr lang="tr-TR" sz="2400" b="1">
                <a:cs typeface="Times New Roman" pitchFamily="18" charset="0"/>
              </a:rPr>
              <a:t>ERKEK başlığıdır</a:t>
            </a:r>
            <a:r>
              <a:rPr lang="tr-TR" sz="2400">
                <a:cs typeface="Times New Roman" pitchFamily="18" charset="0"/>
              </a:rPr>
              <a:t>.</a:t>
            </a:r>
            <a:r>
              <a:rPr lang="tr-TR" sz="2400" b="1">
                <a:cs typeface="Times New Roman" pitchFamily="18" charset="0"/>
              </a:rPr>
              <a:t> </a:t>
            </a:r>
            <a:endParaRPr lang="tr-TR" sz="2400" b="1"/>
          </a:p>
          <a:p>
            <a:r>
              <a:rPr lang="tr-TR" sz="2400" b="1">
                <a:cs typeface="Times New Roman" pitchFamily="18" charset="0"/>
              </a:rPr>
              <a:t>Prenslerin</a:t>
            </a:r>
            <a:r>
              <a:rPr lang="tr-TR" sz="2400">
                <a:cs typeface="Times New Roman" pitchFamily="18" charset="0"/>
              </a:rPr>
              <a:t> ve</a:t>
            </a:r>
            <a:r>
              <a:rPr lang="tr-TR" sz="2400" b="1">
                <a:cs typeface="Times New Roman" pitchFamily="18" charset="0"/>
              </a:rPr>
              <a:t> Hint Rahiplerinin </a:t>
            </a:r>
            <a:r>
              <a:rPr lang="tr-TR" sz="2400">
                <a:cs typeface="Times New Roman" pitchFamily="18" charset="0"/>
              </a:rPr>
              <a:t>başlarına sardıkları türbanı, </a:t>
            </a:r>
            <a:endParaRPr lang="tr-TR" sz="2400"/>
          </a:p>
          <a:p>
            <a:r>
              <a:rPr lang="tr-TR" sz="2400" b="1">
                <a:cs typeface="Times New Roman" pitchFamily="18" charset="0"/>
              </a:rPr>
              <a:t>Osmanlı Sultanları</a:t>
            </a:r>
            <a:r>
              <a:rPr lang="tr-TR" sz="2400">
                <a:cs typeface="Times New Roman" pitchFamily="18" charset="0"/>
              </a:rPr>
              <a:t> ve </a:t>
            </a:r>
            <a:r>
              <a:rPr lang="tr-TR" sz="2400" b="1">
                <a:cs typeface="Times New Roman" pitchFamily="18" charset="0"/>
              </a:rPr>
              <a:t>Vezirleri</a:t>
            </a:r>
            <a:r>
              <a:rPr lang="tr-TR" sz="2400">
                <a:cs typeface="Times New Roman" pitchFamily="18" charset="0"/>
              </a:rPr>
              <a:t> de kullanılırdı.</a:t>
            </a:r>
            <a:endParaRPr lang="tr-TR" sz="2400"/>
          </a:p>
          <a:p>
            <a:r>
              <a:rPr lang="tr-TR" sz="2400">
                <a:cs typeface="Times New Roman" pitchFamily="18" charset="0"/>
              </a:rPr>
              <a:t> “</a:t>
            </a:r>
            <a:r>
              <a:rPr lang="tr-TR" sz="2400" b="1">
                <a:cs typeface="Times New Roman" pitchFamily="18" charset="0"/>
              </a:rPr>
              <a:t>Türban</a:t>
            </a:r>
            <a:r>
              <a:rPr lang="tr-TR" sz="2400">
                <a:cs typeface="Times New Roman" pitchFamily="18" charset="0"/>
              </a:rPr>
              <a:t>”, zamanla Batı’da, “</a:t>
            </a:r>
            <a:r>
              <a:rPr lang="tr-TR" sz="2400" b="1">
                <a:cs typeface="Times New Roman" pitchFamily="18" charset="0"/>
              </a:rPr>
              <a:t>Kadın </a:t>
            </a:r>
            <a:r>
              <a:rPr lang="tr-TR" sz="2400" b="1" u="sng">
                <a:cs typeface="Times New Roman" pitchFamily="18" charset="0"/>
              </a:rPr>
              <a:t>Modası”</a:t>
            </a:r>
            <a:r>
              <a:rPr lang="tr-TR" sz="2400" u="sng">
                <a:cs typeface="Times New Roman" pitchFamily="18" charset="0"/>
              </a:rPr>
              <a:t> </a:t>
            </a:r>
            <a:r>
              <a:rPr lang="tr-TR" sz="2400">
                <a:cs typeface="Times New Roman" pitchFamily="18" charset="0"/>
              </a:rPr>
              <a:t>olmuştur”</a:t>
            </a:r>
            <a:endParaRPr lang="tr-TR" sz="2400"/>
          </a:p>
          <a:p>
            <a:endParaRPr lang="tr-TR" sz="2400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76825" y="1989138"/>
          <a:ext cx="3683000" cy="4419600"/>
        </p:xfrm>
        <a:graphic>
          <a:graphicData uri="http://schemas.openxmlformats.org/presentationml/2006/ole">
            <p:oleObj spid="_x0000_s66568" name="Photo Editor Photo" r:id="rId3" imgW="4877481" imgH="7314286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	</a:t>
            </a:r>
            <a:r>
              <a:rPr lang="tr-TR" b="1"/>
              <a:t>ERKEKTEN KAÇMA!..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r>
              <a:rPr lang="tr-TR" sz="2400" b="1"/>
              <a:t>İslamiyet’in başlangıcında, </a:t>
            </a:r>
          </a:p>
          <a:p>
            <a:r>
              <a:rPr lang="tr-TR" sz="2400" b="1"/>
              <a:t>Hür kadınların Cariyelerden AYRID EDİLMEDİ için, Uygulanan bu gelenek, </a:t>
            </a:r>
          </a:p>
          <a:p>
            <a:endParaRPr lang="tr-TR" sz="2400" b="1"/>
          </a:p>
          <a:p>
            <a:r>
              <a:rPr lang="tr-TR" sz="2400" b="1"/>
              <a:t>Kölelik kalkınca,</a:t>
            </a:r>
          </a:p>
          <a:p>
            <a:r>
              <a:rPr lang="tr-TR" sz="2400" b="1"/>
              <a:t>Erkekten kaçma</a:t>
            </a:r>
            <a:r>
              <a:rPr lang="tr-TR" sz="2400"/>
              <a:t> </a:t>
            </a:r>
            <a:r>
              <a:rPr lang="tr-TR" sz="2400" b="1"/>
              <a:t>şekline Dönüştürüldü”,</a:t>
            </a:r>
            <a:r>
              <a:rPr lang="tr-TR" sz="2400"/>
              <a:t/>
            </a:r>
            <a:br>
              <a:rPr lang="tr-TR" sz="2400"/>
            </a:br>
            <a:endParaRPr lang="tr-TR" sz="2400"/>
          </a:p>
          <a:p>
            <a:endParaRPr lang="tr-TR" sz="2400"/>
          </a:p>
        </p:txBody>
      </p:sp>
      <p:pic>
        <p:nvPicPr>
          <p:cNvPr id="67592" name="Picture 8" descr="yorum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4375" y="1990725"/>
            <a:ext cx="2873375" cy="4117975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utoUpdateAnimBg="0"/>
      <p:bldP spid="6759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DİN GEREĞİ DEĞİL!..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87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“Cumhurbaşkanı Demirel’le birlikte gittiğim Müslüman ülke Tunus’ta, 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Bir tek </a:t>
            </a:r>
            <a:r>
              <a:rPr lang="tr-TR" sz="2400" b="1" u="sng">
                <a:cs typeface="Times New Roman" pitchFamily="18" charset="0"/>
              </a:rPr>
              <a:t>türbanlıya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rastlamadım</a:t>
            </a:r>
            <a:r>
              <a:rPr lang="tr-TR" sz="2400" b="1">
                <a:cs typeface="Times New Roman" pitchFamily="18" charset="0"/>
              </a:rPr>
              <a:t>. 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İRAN ve SUUDİ ARABİSTAN’nın dışında, (25 yıldır </a:t>
            </a:r>
            <a:r>
              <a:rPr lang="tr-TR" sz="2400" b="1">
                <a:effectLst/>
                <a:cs typeface="Times New Roman" pitchFamily="18" charset="0"/>
              </a:rPr>
              <a:t>Türkiye’miz dışında </a:t>
            </a:r>
            <a:r>
              <a:rPr lang="tr-TR" sz="2400" b="1">
                <a:effectLst/>
              </a:rPr>
              <a:t>C. DENK)</a:t>
            </a:r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 55 Müslüman ülkenin hiç birinde, 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 b="1"/>
              <a:t>T</a:t>
            </a:r>
            <a:r>
              <a:rPr lang="tr-TR" sz="2400" b="1">
                <a:cs typeface="Times New Roman" pitchFamily="18" charset="0"/>
              </a:rPr>
              <a:t>ürban diye bir </a:t>
            </a:r>
            <a:r>
              <a:rPr lang="tr-TR" sz="2400" b="1" u="sng">
                <a:cs typeface="Times New Roman" pitchFamily="18" charset="0"/>
              </a:rPr>
              <a:t>sorun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yok!</a:t>
            </a:r>
            <a:r>
              <a:rPr lang="tr-TR" sz="2400" b="1">
                <a:cs typeface="Times New Roman" pitchFamily="18" charset="0"/>
              </a:rPr>
              <a:t>” </a:t>
            </a:r>
            <a:br>
              <a:rPr lang="tr-TR" sz="2400" b="1">
                <a:cs typeface="Times New Roman" pitchFamily="18" charset="0"/>
              </a:rPr>
            </a:b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63495" name="Picture 7" descr="tea-party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267200" cy="4419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YABANCILAR NE DİYOR?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912938"/>
            <a:ext cx="7858125" cy="4214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>
                <a:effectLst/>
                <a:cs typeface="Times New Roman" pitchFamily="18" charset="0"/>
              </a:rPr>
              <a:t>“Elisabeth Badinter (yazar)</a:t>
            </a:r>
            <a:r>
              <a:rPr lang="tr-TR" sz="2400">
                <a:effectLst/>
                <a:latin typeface="Century" pitchFamily="18" charset="0"/>
                <a:cs typeface="Times New Roman" pitchFamily="18" charset="0"/>
              </a:rPr>
              <a:t/>
            </a:r>
            <a:br>
              <a:rPr lang="tr-TR" sz="2400">
                <a:effectLst/>
                <a:latin typeface="Century" pitchFamily="18" charset="0"/>
                <a:cs typeface="Times New Roman" pitchFamily="18" charset="0"/>
              </a:rPr>
            </a:br>
            <a:r>
              <a:rPr lang="tr-TR" sz="2400">
                <a:effectLst/>
                <a:cs typeface="Times New Roman" pitchFamily="18" charset="0"/>
              </a:rPr>
              <a:t>“</a:t>
            </a:r>
            <a:r>
              <a:rPr lang="tr-TR" sz="2400" b="1">
                <a:effectLst/>
                <a:cs typeface="Times New Roman" pitchFamily="18" charset="0"/>
              </a:rPr>
              <a:t>Cumhuriyet OKULUNA</a:t>
            </a:r>
            <a:r>
              <a:rPr lang="tr-TR" sz="2400">
                <a:effectLst/>
                <a:cs typeface="Times New Roman" pitchFamily="18" charset="0"/>
              </a:rPr>
              <a:t> </a:t>
            </a:r>
            <a:r>
              <a:rPr lang="tr-TR" sz="2400" b="1">
                <a:effectLst/>
                <a:cs typeface="Times New Roman" pitchFamily="18" charset="0"/>
              </a:rPr>
              <a:t>GİRERKEN</a:t>
            </a:r>
            <a:r>
              <a:rPr lang="tr-TR" sz="2400">
                <a:effectLst/>
                <a:cs typeface="Times New Roman" pitchFamily="18" charset="0"/>
              </a:rPr>
              <a:t>, </a:t>
            </a:r>
            <a:endParaRPr lang="tr-TR" sz="2400">
              <a:effectLst/>
            </a:endParaRPr>
          </a:p>
          <a:p>
            <a:pPr>
              <a:lnSpc>
                <a:spcPct val="80000"/>
              </a:lnSpc>
            </a:pPr>
            <a:r>
              <a:rPr lang="tr-TR" sz="2400">
                <a:effectLst/>
                <a:cs typeface="Times New Roman" pitchFamily="18" charset="0"/>
              </a:rPr>
              <a:t>İnsanlar,</a:t>
            </a:r>
            <a:r>
              <a:rPr lang="tr-TR" sz="2400">
                <a:effectLst/>
              </a:rPr>
              <a:t> </a:t>
            </a:r>
            <a:r>
              <a:rPr lang="tr-TR" sz="2400" b="1">
                <a:effectLst/>
                <a:cs typeface="Times New Roman" pitchFamily="18" charset="0"/>
              </a:rPr>
              <a:t>FARKLILIKLARINDAN</a:t>
            </a:r>
            <a:r>
              <a:rPr lang="tr-TR" sz="2400">
                <a:effectLst/>
                <a:cs typeface="Times New Roman" pitchFamily="18" charset="0"/>
              </a:rPr>
              <a:t> ARINMALILAR. </a:t>
            </a:r>
            <a:endParaRPr lang="tr-TR" sz="2400">
              <a:effectLst/>
            </a:endParaRPr>
          </a:p>
          <a:p>
            <a:pPr>
              <a:lnSpc>
                <a:spcPct val="80000"/>
              </a:lnSpc>
            </a:pPr>
            <a:r>
              <a:rPr lang="tr-TR" sz="2400">
                <a:effectLst/>
                <a:cs typeface="Times New Roman" pitchFamily="18" charset="0"/>
              </a:rPr>
              <a:t>Bunun </a:t>
            </a:r>
            <a:r>
              <a:rPr lang="tr-TR" sz="2400" b="1">
                <a:effectLst/>
                <a:cs typeface="Times New Roman" pitchFamily="18" charset="0"/>
              </a:rPr>
              <a:t>Sonu</a:t>
            </a:r>
            <a:r>
              <a:rPr lang="tr-TR" sz="2400">
                <a:effectLst/>
                <a:cs typeface="Times New Roman" pitchFamily="18" charset="0"/>
              </a:rPr>
              <a:t> Yok. </a:t>
            </a:r>
            <a:endParaRPr lang="tr-TR" sz="2400">
              <a:effectLst/>
            </a:endParaRPr>
          </a:p>
          <a:p>
            <a:pPr>
              <a:lnSpc>
                <a:spcPct val="80000"/>
              </a:lnSpc>
            </a:pPr>
            <a:endParaRPr lang="tr-TR" sz="2400">
              <a:effectLst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>
                <a:effectLst/>
                <a:cs typeface="Times New Roman" pitchFamily="18" charset="0"/>
              </a:rPr>
              <a:t>Bugün türbana evet dersiniz, </a:t>
            </a:r>
            <a:endParaRPr lang="tr-TR" sz="2400">
              <a:effectLst/>
            </a:endParaRPr>
          </a:p>
          <a:p>
            <a:pPr>
              <a:lnSpc>
                <a:spcPct val="80000"/>
              </a:lnSpc>
            </a:pPr>
            <a:r>
              <a:rPr lang="tr-TR" sz="2400">
                <a:effectLst/>
                <a:cs typeface="Times New Roman" pitchFamily="18" charset="0"/>
              </a:rPr>
              <a:t>Yarın Talibanların </a:t>
            </a:r>
            <a:r>
              <a:rPr lang="tr-TR" sz="2400" b="1">
                <a:effectLst/>
                <a:cs typeface="Times New Roman" pitchFamily="18" charset="0"/>
              </a:rPr>
              <a:t>Tepeden Tırnağa</a:t>
            </a:r>
            <a:r>
              <a:rPr lang="tr-TR" sz="2400">
                <a:effectLst/>
                <a:cs typeface="Times New Roman" pitchFamily="18" charset="0"/>
              </a:rPr>
              <a:t> </a:t>
            </a:r>
            <a:r>
              <a:rPr lang="tr-TR" sz="2400" b="1">
                <a:effectLst/>
                <a:cs typeface="Times New Roman" pitchFamily="18" charset="0"/>
              </a:rPr>
              <a:t>KAPALI</a:t>
            </a:r>
            <a:r>
              <a:rPr lang="tr-TR" sz="2400">
                <a:effectLst/>
                <a:cs typeface="Times New Roman" pitchFamily="18" charset="0"/>
              </a:rPr>
              <a:t>, </a:t>
            </a:r>
            <a:r>
              <a:rPr lang="tr-TR" sz="2400" b="1">
                <a:effectLst/>
                <a:cs typeface="Times New Roman" pitchFamily="18" charset="0"/>
              </a:rPr>
              <a:t>GÖZLERİ</a:t>
            </a:r>
            <a:r>
              <a:rPr lang="tr-TR" sz="2400">
                <a:effectLst/>
                <a:cs typeface="Times New Roman" pitchFamily="18" charset="0"/>
              </a:rPr>
              <a:t> Bile GÖRÜNMEYEN </a:t>
            </a:r>
            <a:r>
              <a:rPr lang="tr-TR" sz="2400" b="1">
                <a:effectLst/>
                <a:cs typeface="Times New Roman" pitchFamily="18" charset="0"/>
              </a:rPr>
              <a:t>Kızlarına</a:t>
            </a:r>
            <a:r>
              <a:rPr lang="tr-TR" sz="2400">
                <a:effectLst/>
                <a:cs typeface="Times New Roman" pitchFamily="18" charset="0"/>
              </a:rPr>
              <a:t> </a:t>
            </a:r>
            <a:endParaRPr lang="tr-TR" sz="2400">
              <a:effectLst/>
            </a:endParaRPr>
          </a:p>
          <a:p>
            <a:pPr>
              <a:lnSpc>
                <a:spcPct val="80000"/>
              </a:lnSpc>
            </a:pPr>
            <a:r>
              <a:rPr lang="tr-TR" sz="2400">
                <a:effectLst/>
                <a:cs typeface="Times New Roman" pitchFamily="18" charset="0"/>
              </a:rPr>
              <a:t> Nasıl </a:t>
            </a:r>
            <a:r>
              <a:rPr lang="tr-TR" sz="2400" b="1">
                <a:effectLst/>
                <a:cs typeface="Times New Roman" pitchFamily="18" charset="0"/>
              </a:rPr>
              <a:t>Hayır</a:t>
            </a:r>
            <a:r>
              <a:rPr lang="tr-TR" sz="2400">
                <a:effectLst/>
                <a:cs typeface="Times New Roman" pitchFamily="18" charset="0"/>
              </a:rPr>
              <a:t> diyeceksiniz? </a:t>
            </a:r>
            <a:br>
              <a:rPr lang="tr-TR" sz="2400">
                <a:effectLst/>
                <a:cs typeface="Times New Roman" pitchFamily="18" charset="0"/>
              </a:rPr>
            </a:br>
            <a:r>
              <a:rPr lang="tr-TR" sz="2400">
                <a:effectLst/>
              </a:rPr>
              <a:t/>
            </a:r>
            <a:br>
              <a:rPr lang="tr-TR" sz="2400">
                <a:effectLst/>
              </a:rPr>
            </a:br>
            <a:endParaRPr lang="tr-TR" sz="2400">
              <a:effectLst/>
            </a:endParaRPr>
          </a:p>
          <a:p>
            <a:pPr>
              <a:lnSpc>
                <a:spcPct val="80000"/>
              </a:lnSpc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tr-TR" b="1"/>
              <a:t>KADINI AŞAĞILAYAN </a:t>
            </a:r>
            <a:br>
              <a:rPr lang="tr-TR" b="1"/>
            </a:br>
            <a:r>
              <a:rPr lang="tr-TR" b="1" i="1" u="sng"/>
              <a:t>SEMBOL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8191500" cy="4114800"/>
          </a:xfrm>
        </p:spPr>
        <p:txBody>
          <a:bodyPr/>
          <a:lstStyle/>
          <a:p>
            <a:r>
              <a:rPr lang="tr-TR" sz="2400">
                <a:cs typeface="Times New Roman" pitchFamily="18" charset="0"/>
              </a:rPr>
              <a:t>“Christian Jelen (yazar): </a:t>
            </a:r>
            <a:endParaRPr lang="tr-TR" sz="2400"/>
          </a:p>
          <a:p>
            <a:r>
              <a:rPr lang="tr-TR" sz="2400">
                <a:cs typeface="Times New Roman" pitchFamily="18" charset="0"/>
              </a:rPr>
              <a:t>“</a:t>
            </a:r>
            <a:r>
              <a:rPr lang="tr-TR" sz="2400" b="1">
                <a:cs typeface="Times New Roman" pitchFamily="18" charset="0"/>
              </a:rPr>
              <a:t>İnsan Hakları</a:t>
            </a:r>
            <a:r>
              <a:rPr lang="tr-TR" sz="2400">
                <a:cs typeface="Times New Roman" pitchFamily="18" charset="0"/>
              </a:rPr>
              <a:t> ve Kültürel Farklılık adına,  	</a:t>
            </a:r>
            <a:endParaRPr lang="tr-TR" sz="2400"/>
          </a:p>
          <a:p>
            <a:r>
              <a:rPr lang="tr-TR" sz="2400">
                <a:cs typeface="Times New Roman" pitchFamily="18" charset="0"/>
              </a:rPr>
              <a:t>TÜRBANA</a:t>
            </a:r>
            <a:r>
              <a:rPr lang="tr-TR" sz="2400" b="1">
                <a:cs typeface="Times New Roman" pitchFamily="18" charset="0"/>
              </a:rPr>
              <a:t> İZİN </a:t>
            </a:r>
            <a:r>
              <a:rPr lang="tr-TR" sz="2400">
                <a:cs typeface="Times New Roman" pitchFamily="18" charset="0"/>
              </a:rPr>
              <a:t>VERİLMESİ, </a:t>
            </a:r>
            <a:endParaRPr lang="tr-TR" sz="2400"/>
          </a:p>
          <a:p>
            <a:r>
              <a:rPr lang="tr-TR" sz="2400">
                <a:cs typeface="Times New Roman" pitchFamily="18" charset="0"/>
              </a:rPr>
              <a:t>LAİKLİK ve </a:t>
            </a:r>
            <a:r>
              <a:rPr lang="tr-TR" sz="2400" b="1">
                <a:cs typeface="Times New Roman" pitchFamily="18" charset="0"/>
              </a:rPr>
              <a:t>CUMHURİYET</a:t>
            </a:r>
            <a:r>
              <a:rPr lang="tr-TR" sz="2400">
                <a:cs typeface="Times New Roman" pitchFamily="18" charset="0"/>
              </a:rPr>
              <a:t> İLKELERİNE </a:t>
            </a:r>
            <a:r>
              <a:rPr lang="tr-TR" sz="2400" b="1">
                <a:cs typeface="Times New Roman" pitchFamily="18" charset="0"/>
              </a:rPr>
              <a:t>AYKIRI</a:t>
            </a:r>
            <a:r>
              <a:rPr lang="tr-TR" sz="2400">
                <a:cs typeface="Times New Roman" pitchFamily="18" charset="0"/>
              </a:rPr>
              <a:t>. </a:t>
            </a:r>
            <a:endParaRPr lang="tr-TR" sz="2400"/>
          </a:p>
          <a:p>
            <a:r>
              <a:rPr lang="tr-TR" sz="2400" b="1">
                <a:cs typeface="Times New Roman" pitchFamily="18" charset="0"/>
              </a:rPr>
              <a:t>TÜRBAN </a:t>
            </a:r>
            <a:r>
              <a:rPr lang="tr-TR" sz="2400">
                <a:cs typeface="Times New Roman" pitchFamily="18" charset="0"/>
              </a:rPr>
              <a:t>Laikliğin </a:t>
            </a:r>
            <a:r>
              <a:rPr lang="tr-TR" sz="2400" b="1">
                <a:cs typeface="Times New Roman" pitchFamily="18" charset="0"/>
              </a:rPr>
              <a:t>Temelini </a:t>
            </a:r>
            <a:r>
              <a:rPr lang="tr-TR" sz="2400">
                <a:cs typeface="Times New Roman" pitchFamily="18" charset="0"/>
              </a:rPr>
              <a:t>Bozuyor. </a:t>
            </a:r>
            <a:endParaRPr lang="tr-TR" sz="2400"/>
          </a:p>
          <a:p>
            <a:endParaRPr lang="tr-TR" sz="2400">
              <a:cs typeface="Times New Roman" pitchFamily="18" charset="0"/>
            </a:endParaRPr>
          </a:p>
          <a:p>
            <a:r>
              <a:rPr lang="tr-TR" sz="2400">
                <a:cs typeface="Times New Roman" pitchFamily="18" charset="0"/>
              </a:rPr>
              <a:t>Ben </a:t>
            </a:r>
            <a:r>
              <a:rPr lang="tr-TR" sz="2400" b="1">
                <a:cs typeface="Times New Roman" pitchFamily="18" charset="0"/>
              </a:rPr>
              <a:t>KADINI AŞAĞILAYAN </a:t>
            </a:r>
            <a:r>
              <a:rPr lang="tr-TR" sz="2400">
                <a:cs typeface="Times New Roman" pitchFamily="18" charset="0"/>
              </a:rPr>
              <a:t>Bu</a:t>
            </a:r>
            <a:r>
              <a:rPr lang="tr-TR" sz="2400" b="1">
                <a:cs typeface="Times New Roman" pitchFamily="18" charset="0"/>
              </a:rPr>
              <a:t> SEMBOLÜN </a:t>
            </a:r>
            <a:endParaRPr lang="tr-TR" sz="2400" b="1"/>
          </a:p>
          <a:p>
            <a:r>
              <a:rPr lang="tr-TR" sz="2400">
                <a:cs typeface="Times New Roman" pitchFamily="18" charset="0"/>
              </a:rPr>
              <a:t>Okullarda </a:t>
            </a:r>
            <a:r>
              <a:rPr lang="tr-TR" sz="2400" b="1">
                <a:cs typeface="Times New Roman" pitchFamily="18" charset="0"/>
              </a:rPr>
              <a:t>Yasaklanmasından</a:t>
            </a:r>
            <a:r>
              <a:rPr lang="tr-TR" sz="2400">
                <a:cs typeface="Times New Roman" pitchFamily="18" charset="0"/>
              </a:rPr>
              <a:t> Yanayım..”</a:t>
            </a:r>
          </a:p>
          <a:p>
            <a:pPr>
              <a:buFont typeface="Wingdings" pitchFamily="2" charset="2"/>
              <a:buNone/>
            </a:pPr>
            <a:endParaRPr lang="tr-TR" sz="2400"/>
          </a:p>
          <a:p>
            <a:pPr>
              <a:buFont typeface="Wingdings" pitchFamily="2" charset="2"/>
              <a:buNone/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tr-TR" b="1"/>
              <a:t>YASSSSAK!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700213"/>
            <a:ext cx="7415212" cy="3889375"/>
          </a:xfrm>
        </p:spPr>
        <p:txBody>
          <a:bodyPr/>
          <a:lstStyle/>
          <a:p>
            <a:endParaRPr lang="tr-TR" sz="2800">
              <a:cs typeface="Times New Roman" pitchFamily="18" charset="0"/>
            </a:endParaRPr>
          </a:p>
          <a:p>
            <a:r>
              <a:rPr lang="tr-TR" sz="2800">
                <a:cs typeface="Times New Roman" pitchFamily="18" charset="0"/>
              </a:rPr>
              <a:t>“</a:t>
            </a:r>
            <a:r>
              <a:rPr lang="tr-TR" sz="2800" b="1">
                <a:cs typeface="Times New Roman" pitchFamily="18" charset="0"/>
              </a:rPr>
              <a:t>Türbanla</a:t>
            </a:r>
            <a:r>
              <a:rPr lang="tr-TR" sz="2800">
                <a:cs typeface="Times New Roman" pitchFamily="18" charset="0"/>
              </a:rPr>
              <a:t> Gösteriler yapan,</a:t>
            </a:r>
            <a:endParaRPr lang="tr-TR" sz="2800"/>
          </a:p>
          <a:p>
            <a:r>
              <a:rPr lang="tr-TR" sz="2800" b="1">
                <a:cs typeface="Times New Roman" pitchFamily="18" charset="0"/>
              </a:rPr>
              <a:t>Yürüyüş</a:t>
            </a:r>
            <a:r>
              <a:rPr lang="tr-TR" sz="2800">
                <a:cs typeface="Times New Roman" pitchFamily="18" charset="0"/>
              </a:rPr>
              <a:t> Düzenleyen Grupların </a:t>
            </a:r>
            <a:r>
              <a:rPr lang="tr-TR" sz="2800" b="1">
                <a:cs typeface="Times New Roman" pitchFamily="18" charset="0"/>
              </a:rPr>
              <a:t>BİLGİLERİNE </a:t>
            </a:r>
            <a:r>
              <a:rPr lang="tr-TR" sz="2800">
                <a:cs typeface="Times New Roman" pitchFamily="18" charset="0"/>
              </a:rPr>
              <a:t>SUNULUR</a:t>
            </a:r>
            <a:r>
              <a:rPr lang="tr-TR" sz="2800" b="1">
                <a:cs typeface="Times New Roman" pitchFamily="18" charset="0"/>
              </a:rPr>
              <a:t> Kİ!</a:t>
            </a:r>
            <a:endParaRPr lang="tr-TR" sz="2800" b="1"/>
          </a:p>
          <a:p>
            <a:r>
              <a:rPr lang="tr-TR" sz="2800" b="1">
                <a:cs typeface="Times New Roman" pitchFamily="18" charset="0"/>
              </a:rPr>
              <a:t>Batı</a:t>
            </a:r>
            <a:r>
              <a:rPr lang="tr-TR" sz="2800">
                <a:cs typeface="Times New Roman" pitchFamily="18" charset="0"/>
              </a:rPr>
              <a:t> demokrasilerinden </a:t>
            </a:r>
            <a:r>
              <a:rPr lang="tr-TR" sz="2800" b="1">
                <a:cs typeface="Times New Roman" pitchFamily="18" charset="0"/>
              </a:rPr>
              <a:t>Fransa’</a:t>
            </a:r>
            <a:r>
              <a:rPr lang="tr-TR" sz="2800" b="1" u="sng">
                <a:cs typeface="Times New Roman" pitchFamily="18" charset="0"/>
              </a:rPr>
              <a:t>da da</a:t>
            </a:r>
            <a:r>
              <a:rPr lang="tr-TR" sz="2800" b="1">
                <a:cs typeface="Times New Roman" pitchFamily="18" charset="0"/>
              </a:rPr>
              <a:t> </a:t>
            </a:r>
            <a:endParaRPr lang="tr-TR" sz="2800" b="1"/>
          </a:p>
          <a:p>
            <a:endParaRPr lang="tr-TR" sz="2800">
              <a:cs typeface="Times New Roman" pitchFamily="18" charset="0"/>
            </a:endParaRPr>
          </a:p>
          <a:p>
            <a:r>
              <a:rPr lang="tr-TR" sz="2800">
                <a:cs typeface="Times New Roman" pitchFamily="18" charset="0"/>
              </a:rPr>
              <a:t>DEVLET OKULLARI</a:t>
            </a:r>
            <a:r>
              <a:rPr lang="tr-TR" sz="2800" u="sng">
                <a:cs typeface="Times New Roman" pitchFamily="18" charset="0"/>
              </a:rPr>
              <a:t>NA 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u="sng">
                <a:cs typeface="Times New Roman" pitchFamily="18" charset="0"/>
              </a:rPr>
              <a:t>DİNİ GİYSİLERLE</a:t>
            </a:r>
            <a:r>
              <a:rPr lang="tr-TR" sz="2800">
                <a:cs typeface="Times New Roman" pitchFamily="18" charset="0"/>
              </a:rPr>
              <a:t> GELMEK</a:t>
            </a:r>
            <a:r>
              <a:rPr lang="tr-TR" sz="2800"/>
              <a:t> </a:t>
            </a:r>
          </a:p>
          <a:p>
            <a:r>
              <a:rPr lang="tr-TR" sz="2800" b="1">
                <a:cs typeface="Times New Roman" pitchFamily="18" charset="0"/>
              </a:rPr>
              <a:t>YASAKTIR..</a:t>
            </a:r>
          </a:p>
          <a:p>
            <a:endParaRPr lang="tr-TR" sz="2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tr-TR" b="1"/>
              <a:t>PARA KARŞILIĞI TAKILAN</a:t>
            </a:r>
            <a:br>
              <a:rPr lang="tr-TR" b="1"/>
            </a:br>
            <a:r>
              <a:rPr lang="tr-TR" b="1"/>
              <a:t>TÜRBAN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8534400" cy="4419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“İKİ üniversiteli GENÇ KIZ. İkisi de “Tıp Fakültesi” ÖĞRENCİSİ,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Biri </a:t>
            </a:r>
            <a:r>
              <a:rPr lang="tr-TR" sz="2400" b="1">
                <a:cs typeface="Times New Roman" pitchFamily="18" charset="0"/>
              </a:rPr>
              <a:t>3</a:t>
            </a:r>
            <a:r>
              <a:rPr lang="tr-TR" sz="2400">
                <a:cs typeface="Times New Roman" pitchFamily="18" charset="0"/>
              </a:rPr>
              <a:t>. Diğeri 4’ncü SINIFTA </a:t>
            </a:r>
            <a:r>
              <a:rPr lang="tr-TR" sz="2400" b="1">
                <a:cs typeface="Times New Roman" pitchFamily="18" charset="0"/>
              </a:rPr>
              <a:t>OKUYOR</a:t>
            </a:r>
            <a:r>
              <a:rPr lang="tr-TR" sz="2400">
                <a:cs typeface="Times New Roman" pitchFamily="18" charset="0"/>
              </a:rPr>
              <a:t>. 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İkisinin de </a:t>
            </a:r>
            <a:r>
              <a:rPr lang="tr-TR" sz="2400" b="1">
                <a:cs typeface="Times New Roman" pitchFamily="18" charset="0"/>
              </a:rPr>
              <a:t>İçine Kapanık</a:t>
            </a:r>
            <a:r>
              <a:rPr lang="tr-TR" sz="2400">
                <a:cs typeface="Times New Roman" pitchFamily="18" charset="0"/>
              </a:rPr>
              <a:t> oldukları İlk Bakışta </a:t>
            </a:r>
            <a:r>
              <a:rPr lang="tr-TR" sz="2400" b="1">
                <a:cs typeface="Times New Roman" pitchFamily="18" charset="0"/>
              </a:rPr>
              <a:t>Anlaşılıyor</a:t>
            </a:r>
            <a:r>
              <a:rPr lang="tr-TR" sz="2400">
                <a:cs typeface="Times New Roman" pitchFamily="18" charset="0"/>
              </a:rPr>
              <a:t>; </a:t>
            </a:r>
          </a:p>
          <a:p>
            <a:pPr algn="just">
              <a:lnSpc>
                <a:spcPct val="90000"/>
              </a:lnSpc>
            </a:pPr>
            <a:r>
              <a:rPr lang="tr-TR" sz="2400" b="1" u="sng">
                <a:cs typeface="Times New Roman" pitchFamily="18" charset="0"/>
              </a:rPr>
              <a:t>BİRİNCİSİ:</a:t>
            </a:r>
            <a:r>
              <a:rPr lang="tr-TR" sz="2400">
                <a:cs typeface="Times New Roman" pitchFamily="18" charset="0"/>
              </a:rPr>
              <a:t>“Üç yıldır TESETTÜRLE Dolaşıyor</a:t>
            </a:r>
            <a:r>
              <a:rPr lang="tr-TR" sz="2400"/>
              <a:t>um</a:t>
            </a:r>
            <a:r>
              <a:rPr lang="tr-TR" sz="2400">
                <a:cs typeface="Times New Roman" pitchFamily="18" charset="0"/>
              </a:rPr>
              <a:t>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Çünkü Bu Biçimde Giyinmeye Mecbu</a:t>
            </a:r>
            <a:r>
              <a:rPr lang="tr-TR" sz="2400"/>
              <a:t>rum</a:t>
            </a:r>
            <a:r>
              <a:rPr lang="tr-TR" sz="2400">
                <a:cs typeface="Times New Roman" pitchFamily="18" charset="0"/>
              </a:rPr>
              <a:t>.” Duraksıyor.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BAŞINI Öne Eğiyor.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SORUYORUM: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Neden Mecburdunuz Böyle Giyinmeye?”</a:t>
            </a:r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YANIT:</a:t>
            </a:r>
            <a:r>
              <a:rPr lang="tr-TR" sz="2400">
                <a:cs typeface="Times New Roman" pitchFamily="18" charset="0"/>
              </a:rPr>
              <a:t>“Okumam İçin Ailemin Gönderdiği PARA Yetmiyordu.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Bir Gün, NUR CEMAATİNDEN Birisiyle Tanıştım.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Bana Çok İyi Davrandı.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4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   </a:t>
            </a:r>
            <a:r>
              <a:rPr lang="tr-TR" b="1">
                <a:cs typeface="Times New Roman" pitchFamily="18" charset="0"/>
              </a:rPr>
              <a:t>AYDA </a:t>
            </a:r>
            <a:r>
              <a:rPr lang="tr-TR" b="1" u="sng">
                <a:cs typeface="Times New Roman" pitchFamily="18" charset="0"/>
              </a:rPr>
              <a:t>300</a:t>
            </a:r>
            <a:r>
              <a:rPr lang="tr-TR" b="1">
                <a:cs typeface="Times New Roman" pitchFamily="18" charset="0"/>
              </a:rPr>
              <a:t> DOLAR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O Zaman </a:t>
            </a:r>
            <a:r>
              <a:rPr lang="tr-TR" sz="2400" b="1">
                <a:cs typeface="Times New Roman" pitchFamily="18" charset="0"/>
              </a:rPr>
              <a:t>Yurtta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Kalıyordum</a:t>
            </a:r>
            <a:r>
              <a:rPr lang="tr-TR" sz="2400">
                <a:cs typeface="Times New Roman" pitchFamily="18" charset="0"/>
              </a:rPr>
              <a:t>. 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/>
              <a:t>Bir eve </a:t>
            </a:r>
            <a:r>
              <a:rPr lang="tr-TR" sz="2400" b="1">
                <a:cs typeface="Times New Roman" pitchFamily="18" charset="0"/>
              </a:rPr>
              <a:t>Taşındım</a:t>
            </a:r>
            <a:r>
              <a:rPr lang="tr-TR" sz="2400">
                <a:cs typeface="Times New Roman" pitchFamily="18" charset="0"/>
              </a:rPr>
              <a:t>. 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Bu evlere “</a:t>
            </a:r>
            <a:r>
              <a:rPr lang="tr-TR" sz="2400" b="1">
                <a:cs typeface="Times New Roman" pitchFamily="18" charset="0"/>
              </a:rPr>
              <a:t>IŞIK EVİ</a:t>
            </a:r>
            <a:r>
              <a:rPr lang="tr-TR" sz="2400">
                <a:cs typeface="Times New Roman" pitchFamily="18" charset="0"/>
              </a:rPr>
              <a:t>” denir.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 (Bana) </a:t>
            </a:r>
            <a:r>
              <a:rPr lang="tr-TR" sz="2400" b="1">
                <a:cs typeface="Times New Roman" pitchFamily="18" charset="0"/>
              </a:rPr>
              <a:t>AYDA </a:t>
            </a:r>
            <a:r>
              <a:rPr lang="tr-TR" sz="2400" b="1" u="sng">
                <a:cs typeface="Times New Roman" pitchFamily="18" charset="0"/>
              </a:rPr>
              <a:t>300</a:t>
            </a:r>
            <a:r>
              <a:rPr lang="tr-TR" sz="2400" b="1">
                <a:cs typeface="Times New Roman" pitchFamily="18" charset="0"/>
              </a:rPr>
              <a:t> DOLAR Veriyorlardı. </a:t>
            </a:r>
            <a:endParaRPr lang="tr-TR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b="1">
                <a:cs typeface="Times New Roman" pitchFamily="18" charset="0"/>
              </a:rPr>
              <a:t>KABUL ETTİM </a:t>
            </a:r>
            <a:r>
              <a:rPr lang="tr-TR" sz="2400">
                <a:cs typeface="Times New Roman" pitchFamily="18" charset="0"/>
              </a:rPr>
              <a:t>ve</a:t>
            </a:r>
            <a:r>
              <a:rPr lang="tr-TR" sz="2400" b="1">
                <a:cs typeface="Times New Roman" pitchFamily="18" charset="0"/>
              </a:rPr>
              <a:t> KAPANDIM.</a:t>
            </a:r>
            <a:r>
              <a:rPr lang="tr-TR" sz="2400">
                <a:cs typeface="Times New Roman" pitchFamily="18" charset="0"/>
              </a:rPr>
              <a:t> 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Sonra </a:t>
            </a:r>
            <a:r>
              <a:rPr lang="tr-TR" sz="2400" b="1">
                <a:cs typeface="Times New Roman" pitchFamily="18" charset="0"/>
              </a:rPr>
              <a:t>NUR EĞİTİMİ </a:t>
            </a:r>
            <a:r>
              <a:rPr lang="tr-TR" sz="2400">
                <a:cs typeface="Times New Roman" pitchFamily="18" charset="0"/>
              </a:rPr>
              <a:t>aldım.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B</a:t>
            </a:r>
            <a:r>
              <a:rPr lang="tr-TR" sz="2400"/>
              <a:t>ana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10</a:t>
            </a:r>
            <a:r>
              <a:rPr lang="tr-TR" sz="2400" b="1">
                <a:cs typeface="Times New Roman" pitchFamily="18" charset="0"/>
              </a:rPr>
              <a:t> KIZ ÖĞRENCİ </a:t>
            </a:r>
            <a:r>
              <a:rPr lang="tr-TR" sz="2400">
                <a:cs typeface="Times New Roman" pitchFamily="18" charset="0"/>
              </a:rPr>
              <a:t>BULMAM </a:t>
            </a:r>
            <a:r>
              <a:rPr lang="tr-TR" sz="2400" b="1">
                <a:cs typeface="Times New Roman" pitchFamily="18" charset="0"/>
              </a:rPr>
              <a:t>Söylendi</a:t>
            </a:r>
            <a:r>
              <a:rPr lang="tr-TR" sz="2400">
                <a:cs typeface="Times New Roman" pitchFamily="18" charset="0"/>
              </a:rPr>
              <a:t>.  </a:t>
            </a:r>
            <a:r>
              <a:rPr lang="tr-TR" sz="2400" b="1">
                <a:cs typeface="Times New Roman" pitchFamily="18" charset="0"/>
              </a:rPr>
              <a:t>BULDUM</a:t>
            </a:r>
            <a:r>
              <a:rPr lang="tr-TR" sz="2400">
                <a:cs typeface="Times New Roman" pitchFamily="18" charset="0"/>
              </a:rPr>
              <a:t>,</a:t>
            </a:r>
            <a:r>
              <a:rPr lang="tr-TR" sz="24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b="1">
                <a:cs typeface="Times New Roman" pitchFamily="18" charset="0"/>
              </a:rPr>
              <a:t>ONLAR </a:t>
            </a:r>
            <a:r>
              <a:rPr lang="tr-TR" sz="2400">
                <a:cs typeface="Times New Roman" pitchFamily="18" charset="0"/>
              </a:rPr>
              <a:t>DA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KAPANDI</a:t>
            </a:r>
          </a:p>
        </p:txBody>
      </p:sp>
      <p:pic>
        <p:nvPicPr>
          <p:cNvPr id="68615" name="Picture 7" descr="basortu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981200"/>
            <a:ext cx="3810000" cy="4111625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cs typeface="Times New Roman" pitchFamily="18" charset="0"/>
              </a:rPr>
              <a:t>BAŞINI ÖRTMESİ</a:t>
            </a:r>
            <a:r>
              <a:rPr lang="tr-TR" b="1" u="sng"/>
              <a:t> </a:t>
            </a:r>
            <a:r>
              <a:rPr lang="tr-TR" b="1" u="sng">
                <a:latin typeface="Century" pitchFamily="18" charset="0"/>
                <a:cs typeface="Times New Roman" pitchFamily="18" charset="0"/>
              </a:rPr>
              <a:t>MAAŞ</a:t>
            </a:r>
            <a:r>
              <a:rPr lang="tr-TR" b="1" u="sng">
                <a:latin typeface="Century" pitchFamily="18" charset="0"/>
              </a:rPr>
              <a:t>L</a:t>
            </a:r>
            <a:r>
              <a:rPr lang="tr-TR" b="1" u="sng">
                <a:latin typeface="Century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7924800" cy="4114800"/>
          </a:xfrm>
        </p:spPr>
        <p:txBody>
          <a:bodyPr/>
          <a:lstStyle/>
          <a:p>
            <a:pPr algn="just"/>
            <a:r>
              <a:rPr lang="tr-TR" sz="2800" b="1">
                <a:cs typeface="Times New Roman" pitchFamily="18" charset="0"/>
              </a:rPr>
              <a:t>İKİNCİSİ </a:t>
            </a:r>
            <a:r>
              <a:rPr lang="tr-TR" sz="2800">
                <a:cs typeface="Times New Roman" pitchFamily="18" charset="0"/>
              </a:rPr>
              <a:t>de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Çok </a:t>
            </a:r>
            <a:r>
              <a:rPr lang="tr-TR" sz="2800" b="1">
                <a:cs typeface="Times New Roman" pitchFamily="18" charset="0"/>
              </a:rPr>
              <a:t>Benzer</a:t>
            </a:r>
            <a:r>
              <a:rPr lang="tr-TR" sz="2800">
                <a:cs typeface="Times New Roman" pitchFamily="18" charset="0"/>
              </a:rPr>
              <a:t> bir </a:t>
            </a:r>
            <a:r>
              <a:rPr lang="tr-TR" sz="2800" b="1">
                <a:cs typeface="Times New Roman" pitchFamily="18" charset="0"/>
              </a:rPr>
              <a:t>Şekilde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/>
            <a:r>
              <a:rPr lang="tr-TR" sz="2800" b="1">
                <a:cs typeface="Times New Roman" pitchFamily="18" charset="0"/>
              </a:rPr>
              <a:t>BAŞINI </a:t>
            </a:r>
            <a:r>
              <a:rPr lang="tr-TR" sz="2800" b="1" u="sng">
                <a:cs typeface="Times New Roman" pitchFamily="18" charset="0"/>
              </a:rPr>
              <a:t>ÖRTMESİ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 b="1">
                <a:effectLst/>
                <a:cs typeface="Times New Roman" pitchFamily="18" charset="0"/>
              </a:rPr>
              <a:t>KARŞILIĞINDA</a:t>
            </a:r>
            <a:r>
              <a:rPr lang="tr-TR" sz="2800" b="1">
                <a:cs typeface="Times New Roman" pitchFamily="18" charset="0"/>
              </a:rPr>
              <a:t> </a:t>
            </a:r>
            <a:endParaRPr lang="tr-TR" sz="2800" b="1"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800" b="1">
                <a:latin typeface="Century" pitchFamily="18" charset="0"/>
                <a:cs typeface="Times New Roman" pitchFamily="18" charset="0"/>
              </a:rPr>
              <a:t> MAAŞA BAĞLANMIŞ..! </a:t>
            </a:r>
            <a:endParaRPr lang="tr-TR" sz="2800">
              <a:latin typeface="Century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     </a:t>
            </a:r>
            <a:r>
              <a:rPr lang="tr-TR" b="1"/>
              <a:t>TÜRBANLI FOTOĞRAF!..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1195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Lamia Bulut</a:t>
            </a:r>
            <a:r>
              <a:rPr lang="tr-TR" sz="2400">
                <a:cs typeface="Times New Roman" pitchFamily="18" charset="0"/>
              </a:rPr>
              <a:t> adlı bir Türk kız </a:t>
            </a:r>
            <a:r>
              <a:rPr lang="tr-TR" sz="2400" b="1">
                <a:cs typeface="Times New Roman" pitchFamily="18" charset="0"/>
              </a:rPr>
              <a:t>Öğrenci</a:t>
            </a:r>
            <a:r>
              <a:rPr lang="tr-TR" sz="2400">
                <a:cs typeface="Times New Roman" pitchFamily="18" charset="0"/>
              </a:rPr>
              <a:t>  Avrupa İnsan Hakları Komisyonu’na Başvurmuştu. Sebep,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BAŞÖRTÜLÜ FOTOĞRAFLA </a:t>
            </a:r>
            <a:r>
              <a:rPr lang="tr-TR" sz="2400">
                <a:cs typeface="Times New Roman" pitchFamily="18" charset="0"/>
              </a:rPr>
              <a:t>Kendisine </a:t>
            </a:r>
            <a:r>
              <a:rPr lang="tr-TR" sz="2400" b="1">
                <a:cs typeface="Times New Roman" pitchFamily="18" charset="0"/>
              </a:rPr>
              <a:t>Diploma </a:t>
            </a:r>
            <a:r>
              <a:rPr lang="tr-TR" sz="2400">
                <a:cs typeface="Times New Roman" pitchFamily="18" charset="0"/>
              </a:rPr>
              <a:t>Veri</a:t>
            </a:r>
            <a:r>
              <a:rPr lang="tr-TR" sz="2400"/>
              <a:t>meme</a:t>
            </a:r>
            <a:r>
              <a:rPr lang="tr-TR" sz="2400">
                <a:cs typeface="Times New Roman" pitchFamily="18" charset="0"/>
              </a:rPr>
              <a:t>siydi.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Komisyon başvuruyu</a:t>
            </a:r>
            <a:r>
              <a:rPr lang="tr-TR" sz="2400" b="1">
                <a:cs typeface="Times New Roman" pitchFamily="18" charset="0"/>
              </a:rPr>
              <a:t> Geri Çevirdi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KARAR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ŞÖYLEYDİ</a:t>
            </a:r>
            <a:r>
              <a:rPr lang="tr-TR" sz="2400">
                <a:cs typeface="Times New Roman" pitchFamily="18" charset="0"/>
              </a:rPr>
              <a:t>: 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“İDARE </a:t>
            </a:r>
            <a:r>
              <a:rPr lang="tr-TR" sz="2400" b="1">
                <a:cs typeface="Times New Roman" pitchFamily="18" charset="0"/>
              </a:rPr>
              <a:t>Haklıdır</a:t>
            </a:r>
            <a:r>
              <a:rPr lang="tr-TR" sz="2400">
                <a:cs typeface="Times New Roman" pitchFamily="18" charset="0"/>
              </a:rPr>
              <a:t>.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Dini Vecibeyi </a:t>
            </a:r>
            <a:r>
              <a:rPr lang="tr-TR" sz="2400" b="1">
                <a:cs typeface="Times New Roman" pitchFamily="18" charset="0"/>
              </a:rPr>
              <a:t>Yerine Getirme</a:t>
            </a:r>
            <a:r>
              <a:rPr lang="tr-TR" sz="2400">
                <a:cs typeface="Times New Roman" pitchFamily="18" charset="0"/>
              </a:rPr>
              <a:t>, Toplum İçinde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Her Türlü Hareketi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 YAPMA </a:t>
            </a:r>
            <a:r>
              <a:rPr lang="tr-TR" sz="2400" b="1">
                <a:cs typeface="Times New Roman" pitchFamily="18" charset="0"/>
              </a:rPr>
              <a:t>ÖZGÜRLÜĞÜ</a:t>
            </a:r>
            <a:r>
              <a:rPr lang="tr-TR" sz="2400" b="1"/>
              <a:t> </a:t>
            </a:r>
            <a:r>
              <a:rPr lang="tr-TR" sz="2400">
                <a:cs typeface="Times New Roman" pitchFamily="18" charset="0"/>
              </a:rPr>
              <a:t>ANLAMINA </a:t>
            </a:r>
            <a:r>
              <a:rPr lang="tr-TR" sz="2400" b="1">
                <a:cs typeface="Times New Roman" pitchFamily="18" charset="0"/>
              </a:rPr>
              <a:t>GELMEZ</a:t>
            </a:r>
            <a:r>
              <a:rPr lang="tr-TR" sz="2400">
                <a:cs typeface="Times New Roman" pitchFamily="18" charset="0"/>
              </a:rPr>
              <a:t>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Laik</a:t>
            </a:r>
            <a:r>
              <a:rPr lang="tr-TR" sz="2400" b="1">
                <a:cs typeface="Times New Roman" pitchFamily="18" charset="0"/>
              </a:rPr>
              <a:t> Cumhuriyet </a:t>
            </a:r>
            <a:r>
              <a:rPr lang="tr-TR" sz="2400">
                <a:cs typeface="Times New Roman" pitchFamily="18" charset="0"/>
              </a:rPr>
              <a:t>Çerçevesinde </a:t>
            </a:r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 KIYAFET ZORUNLULUĞU</a:t>
            </a:r>
            <a:r>
              <a:rPr lang="tr-TR" sz="2400">
                <a:cs typeface="Times New Roman" pitchFamily="18" charset="0"/>
              </a:rPr>
              <a:t> UYGULANABİLİR.”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	TÜRBAN, TESETTÜR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901825"/>
            <a:ext cx="7488237" cy="3687763"/>
          </a:xfrm>
        </p:spPr>
        <p:txBody>
          <a:bodyPr/>
          <a:lstStyle/>
          <a:p>
            <a:r>
              <a:rPr lang="tr-TR" sz="2800" b="1"/>
              <a:t>Konuşmamı iki bölümde sunmak istiyorum </a:t>
            </a:r>
          </a:p>
          <a:p>
            <a:r>
              <a:rPr lang="tr-TR" sz="2800" b="1"/>
              <a:t>Birinci bölüm 30 dakika sürecek. Konusu:Geçmişten, Günümüze, ÖRTÜNME, TÜRBAN</a:t>
            </a:r>
          </a:p>
          <a:p>
            <a:r>
              <a:rPr lang="tr-TR" sz="2800" b="1"/>
              <a:t>ARA</a:t>
            </a:r>
          </a:p>
          <a:p>
            <a:r>
              <a:rPr lang="tr-TR" sz="2800" b="1"/>
              <a:t>İkinci bölüm Çar, Çarşaf ve Peçe 6 DAKİKA</a:t>
            </a:r>
          </a:p>
          <a:p>
            <a:r>
              <a:rPr lang="tr-TR" sz="2800" b="1"/>
              <a:t>SORULAR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</a:t>
            </a:r>
            <a:r>
              <a:rPr lang="tr-TR" b="1">
                <a:cs typeface="Times New Roman" pitchFamily="18" charset="0"/>
              </a:rPr>
              <a:t>Ba</a:t>
            </a:r>
            <a:r>
              <a:rPr lang="tr-TR" sz="4800" b="1">
                <a:cs typeface="Times New Roman" pitchFamily="18" charset="0"/>
              </a:rPr>
              <a:t>ş</a:t>
            </a:r>
            <a:r>
              <a:rPr lang="tr-TR" b="1">
                <a:cs typeface="Times New Roman" pitchFamily="18" charset="0"/>
              </a:rPr>
              <a:t>örtüsü  ile DERS VERME YASAĞI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752600"/>
            <a:ext cx="7848600" cy="4343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“Necmettin </a:t>
            </a:r>
            <a:r>
              <a:rPr lang="tr-TR" sz="2800" b="1">
                <a:cs typeface="Times New Roman" pitchFamily="18" charset="0"/>
              </a:rPr>
              <a:t>Hoca</a:t>
            </a:r>
            <a:r>
              <a:rPr lang="tr-TR" sz="2800">
                <a:cs typeface="Times New Roman" pitchFamily="18" charset="0"/>
              </a:rPr>
              <a:t> ve </a:t>
            </a:r>
            <a:r>
              <a:rPr lang="tr-TR" sz="2800" b="1">
                <a:cs typeface="Times New Roman" pitchFamily="18" charset="0"/>
              </a:rPr>
              <a:t>Müritleri </a:t>
            </a:r>
            <a:endParaRPr lang="tr-TR" sz="2800" b="1"/>
          </a:p>
          <a:p>
            <a:pPr algn="just"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“Batı’daki gibi “</a:t>
            </a:r>
            <a:r>
              <a:rPr lang="tr-TR" sz="2800" b="1">
                <a:cs typeface="Times New Roman" pitchFamily="18" charset="0"/>
              </a:rPr>
              <a:t>Laiklik</a:t>
            </a:r>
            <a:r>
              <a:rPr lang="tr-TR" sz="2800">
                <a:cs typeface="Times New Roman" pitchFamily="18" charset="0"/>
              </a:rPr>
              <a:t>” istediklerini  Her fırsatta vurguluyorlardı ya!.</a:t>
            </a:r>
            <a:endParaRPr lang="tr-TR" sz="2800"/>
          </a:p>
          <a:p>
            <a:pPr algn="just"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Geçen haftaki bir </a:t>
            </a:r>
            <a:r>
              <a:rPr lang="tr-TR" sz="2800" b="1">
                <a:cs typeface="Times New Roman" pitchFamily="18" charset="0"/>
              </a:rPr>
              <a:t>Haber</a:t>
            </a:r>
            <a:r>
              <a:rPr lang="tr-TR" sz="2800">
                <a:cs typeface="Times New Roman" pitchFamily="18" charset="0"/>
              </a:rPr>
              <a:t>, </a:t>
            </a:r>
            <a:r>
              <a:rPr lang="tr-TR" sz="2800" b="1">
                <a:cs typeface="Times New Roman" pitchFamily="18" charset="0"/>
              </a:rPr>
              <a:t>Konuya</a:t>
            </a:r>
            <a:r>
              <a:rPr lang="tr-TR" sz="2800">
                <a:cs typeface="Times New Roman" pitchFamily="18" charset="0"/>
              </a:rPr>
              <a:t> ilginç </a:t>
            </a:r>
            <a:r>
              <a:rPr lang="tr-TR" sz="2800" b="1">
                <a:cs typeface="Times New Roman" pitchFamily="18" charset="0"/>
              </a:rPr>
              <a:t>Boyutlar</a:t>
            </a:r>
            <a:r>
              <a:rPr lang="tr-TR" sz="2800">
                <a:cs typeface="Times New Roman" pitchFamily="18" charset="0"/>
              </a:rPr>
              <a:t> Kattı</a:t>
            </a:r>
            <a:endParaRPr lang="tr-TR" sz="2800"/>
          </a:p>
          <a:p>
            <a:pPr algn="just">
              <a:lnSpc>
                <a:spcPct val="90000"/>
              </a:lnSpc>
            </a:pPr>
            <a:endParaRPr lang="tr-TR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İSVİÇRE</a:t>
            </a:r>
            <a:r>
              <a:rPr lang="tr-TR" sz="2800"/>
              <a:t> </a:t>
            </a:r>
            <a:r>
              <a:rPr lang="tr-TR" sz="2800">
                <a:cs typeface="Times New Roman" pitchFamily="18" charset="0"/>
              </a:rPr>
              <a:t>de </a:t>
            </a:r>
            <a:endParaRPr lang="tr-TR" sz="2800"/>
          </a:p>
          <a:p>
            <a:pPr algn="just"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“</a:t>
            </a:r>
            <a:r>
              <a:rPr lang="tr-TR" sz="2800" b="1">
                <a:cs typeface="Times New Roman" pitchFamily="18" charset="0"/>
              </a:rPr>
              <a:t>Başörtüsü</a:t>
            </a:r>
            <a:r>
              <a:rPr lang="tr-TR" sz="2800">
                <a:cs typeface="Times New Roman" pitchFamily="18" charset="0"/>
              </a:rPr>
              <a:t> ile DERS</a:t>
            </a:r>
            <a:r>
              <a:rPr lang="tr-TR" sz="2800" b="1">
                <a:cs typeface="Times New Roman" pitchFamily="18" charset="0"/>
              </a:rPr>
              <a:t> VERME </a:t>
            </a:r>
            <a:r>
              <a:rPr lang="tr-TR" sz="2800">
                <a:cs typeface="Times New Roman" pitchFamily="18" charset="0"/>
              </a:rPr>
              <a:t>YASAĞINI</a:t>
            </a:r>
            <a:r>
              <a:rPr lang="tr-TR" sz="2800" b="1">
                <a:cs typeface="Times New Roman" pitchFamily="18" charset="0"/>
              </a:rPr>
              <a:t>,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Yüksek Mahkeme </a:t>
            </a:r>
            <a:r>
              <a:rPr lang="tr-TR" sz="2800" b="1">
                <a:cs typeface="Times New Roman" pitchFamily="18" charset="0"/>
              </a:rPr>
              <a:t>de Onayladı</a:t>
            </a:r>
            <a:r>
              <a:rPr lang="tr-TR" sz="2800">
                <a:cs typeface="Times New Roman" pitchFamily="18" charset="0"/>
              </a:rPr>
              <a:t>. </a:t>
            </a:r>
            <a:endParaRPr lang="tr-TR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b="1"/>
              <a:t>AYIRT EDİLME İŞARETİ!..</a:t>
            </a:r>
            <a:endParaRPr lang="tr-T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7664450" cy="4114800"/>
          </a:xfrm>
        </p:spPr>
        <p:txBody>
          <a:bodyPr/>
          <a:lstStyle/>
          <a:p>
            <a:pPr algn="just"/>
            <a:r>
              <a:rPr lang="tr-TR" sz="2800" b="1">
                <a:effectLst/>
                <a:cs typeface="Times New Roman" pitchFamily="18" charset="0"/>
              </a:rPr>
              <a:t>TÜRBAN</a:t>
            </a:r>
            <a:r>
              <a:rPr lang="tr-TR" sz="2800">
                <a:effectLst/>
                <a:cs typeface="Times New Roman" pitchFamily="18" charset="0"/>
              </a:rPr>
              <a:t>IN</a:t>
            </a:r>
            <a:r>
              <a:rPr lang="tr-TR" sz="2800">
                <a:effectLst/>
              </a:rPr>
              <a:t>,</a:t>
            </a:r>
          </a:p>
          <a:p>
            <a:pPr algn="just"/>
            <a:r>
              <a:rPr lang="tr-TR" sz="2800" b="1">
                <a:effectLst/>
                <a:cs typeface="Times New Roman" pitchFamily="18" charset="0"/>
              </a:rPr>
              <a:t>DİNLE</a:t>
            </a:r>
            <a:r>
              <a:rPr lang="tr-TR" sz="2800">
                <a:effectLst/>
                <a:cs typeface="Times New Roman" pitchFamily="18" charset="0"/>
              </a:rPr>
              <a:t>, MEZHEPLE, </a:t>
            </a:r>
            <a:r>
              <a:rPr lang="tr-TR" sz="2800" b="1">
                <a:effectLst/>
                <a:cs typeface="Times New Roman" pitchFamily="18" charset="0"/>
              </a:rPr>
              <a:t>CEHENNEM’</a:t>
            </a:r>
            <a:r>
              <a:rPr lang="tr-TR" sz="2800">
                <a:effectLst/>
                <a:cs typeface="Times New Roman" pitchFamily="18" charset="0"/>
              </a:rPr>
              <a:t>DE YANMAKLA</a:t>
            </a:r>
            <a:r>
              <a:rPr lang="tr-TR" sz="2800">
                <a:effectLst/>
              </a:rPr>
              <a:t> </a:t>
            </a:r>
            <a:r>
              <a:rPr lang="tr-TR" sz="2800">
                <a:effectLst/>
                <a:cs typeface="Times New Roman" pitchFamily="18" charset="0"/>
              </a:rPr>
              <a:t>GÜNAHLA </a:t>
            </a:r>
            <a:r>
              <a:rPr lang="tr-TR" sz="2800">
                <a:effectLst/>
              </a:rPr>
              <a:t>v</a:t>
            </a:r>
            <a:r>
              <a:rPr lang="tr-TR" sz="2800">
                <a:effectLst/>
                <a:cs typeface="Times New Roman" pitchFamily="18" charset="0"/>
              </a:rPr>
              <a:t>e SEVAPLA hiçbir İlgisi Yoktur</a:t>
            </a:r>
            <a:endParaRPr lang="tr-TR" sz="2800">
              <a:effectLst/>
            </a:endParaRPr>
          </a:p>
          <a:p>
            <a:pPr algn="just"/>
            <a:r>
              <a:rPr lang="tr-TR" sz="2800">
                <a:cs typeface="Times New Roman" pitchFamily="18" charset="0"/>
              </a:rPr>
              <a:t>“TÜRBAN”,</a:t>
            </a:r>
            <a:r>
              <a:rPr lang="tr-TR" sz="2800"/>
              <a:t> </a:t>
            </a:r>
            <a:r>
              <a:rPr lang="tr-TR" sz="2800">
                <a:cs typeface="Times New Roman" pitchFamily="18" charset="0"/>
              </a:rPr>
              <a:t>BİNLERCE </a:t>
            </a:r>
            <a:r>
              <a:rPr lang="tr-TR" sz="2800" b="1">
                <a:cs typeface="Times New Roman" pitchFamily="18" charset="0"/>
              </a:rPr>
              <a:t>YIL </a:t>
            </a:r>
            <a:r>
              <a:rPr lang="tr-TR" sz="2800">
                <a:cs typeface="Times New Roman" pitchFamily="18" charset="0"/>
              </a:rPr>
              <a:t>ÖNCEKİ</a:t>
            </a:r>
            <a:r>
              <a:rPr lang="tr-TR" sz="2800" b="1"/>
              <a:t> </a:t>
            </a:r>
            <a:r>
              <a:rPr lang="tr-TR" sz="2800" b="1">
                <a:cs typeface="Times New Roman" pitchFamily="18" charset="0"/>
              </a:rPr>
              <a:t>lkel Yaşamı</a:t>
            </a:r>
            <a:r>
              <a:rPr lang="tr-TR" sz="2800">
                <a:cs typeface="Times New Roman" pitchFamily="18" charset="0"/>
              </a:rPr>
              <a:t> İsteyen </a:t>
            </a:r>
            <a:r>
              <a:rPr lang="tr-TR" sz="2800" b="1">
                <a:cs typeface="Times New Roman" pitchFamily="18" charset="0"/>
              </a:rPr>
              <a:t>Gerici YOBAZLARIN</a:t>
            </a:r>
            <a:endParaRPr lang="tr-TR" sz="2800" b="1"/>
          </a:p>
          <a:p>
            <a:pPr algn="just"/>
            <a:r>
              <a:rPr lang="tr-TR" sz="2800" b="1"/>
              <a:t> </a:t>
            </a:r>
            <a:r>
              <a:rPr lang="tr-TR" sz="2800">
                <a:cs typeface="Times New Roman" pitchFamily="18" charset="0"/>
              </a:rPr>
              <a:t>Bir </a:t>
            </a:r>
            <a:r>
              <a:rPr lang="tr-TR" sz="2800" b="1">
                <a:cs typeface="Times New Roman" pitchFamily="18" charset="0"/>
              </a:rPr>
              <a:t>SİMGESİ</a:t>
            </a:r>
            <a:r>
              <a:rPr lang="tr-TR" sz="2800">
                <a:cs typeface="Times New Roman" pitchFamily="18" charset="0"/>
              </a:rPr>
              <a:t>, Bir</a:t>
            </a:r>
            <a:r>
              <a:rPr lang="tr-TR" sz="2800"/>
              <a:t> </a:t>
            </a:r>
            <a:r>
              <a:rPr lang="tr-TR" sz="2800" b="1">
                <a:cs typeface="Times New Roman" pitchFamily="18" charset="0"/>
              </a:rPr>
              <a:t>BAYRAĞI</a:t>
            </a:r>
            <a:r>
              <a:rPr lang="tr-TR" sz="2800">
                <a:cs typeface="Times New Roman" pitchFamily="18" charset="0"/>
              </a:rPr>
              <a:t>NDAN Başka Bir Şey </a:t>
            </a:r>
            <a:r>
              <a:rPr lang="tr-TR" sz="2800" b="1">
                <a:cs typeface="Times New Roman" pitchFamily="18" charset="0"/>
              </a:rPr>
              <a:t>Değildir</a:t>
            </a:r>
            <a:r>
              <a:rPr lang="tr-TR" sz="2800">
                <a:cs typeface="Times New Roman" pitchFamily="18" charset="0"/>
              </a:rPr>
              <a:t>..</a:t>
            </a:r>
          </a:p>
          <a:p>
            <a:endParaRPr lang="tr-T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>
                <a:cs typeface="Times New Roman" pitchFamily="18" charset="0"/>
              </a:rPr>
              <a:t>DİNSEL</a:t>
            </a:r>
            <a:r>
              <a:rPr lang="tr-TR" b="1">
                <a:cs typeface="Times New Roman" pitchFamily="18" charset="0"/>
              </a:rPr>
              <a:t>, MEZHEPSEL </a:t>
            </a:r>
            <a:r>
              <a:rPr lang="tr-TR">
                <a:cs typeface="Times New Roman" pitchFamily="18" charset="0"/>
              </a:rPr>
              <a:t>veya</a:t>
            </a:r>
            <a:r>
              <a:rPr lang="tr-TR" b="1">
                <a:cs typeface="Times New Roman" pitchFamily="18" charset="0"/>
              </a:rPr>
              <a:t> </a:t>
            </a:r>
            <a:r>
              <a:rPr lang="tr-TR" u="sng">
                <a:cs typeface="Times New Roman" pitchFamily="18" charset="0"/>
              </a:rPr>
              <a:t>ETNİK</a:t>
            </a:r>
            <a:r>
              <a:rPr lang="tr-TR" b="1">
                <a:cs typeface="Times New Roman" pitchFamily="18" charset="0"/>
              </a:rPr>
              <a:t> İŞARETLER, </a:t>
            </a:r>
            <a:endParaRPr lang="tr-TR" b="1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6588"/>
            <a:ext cx="7772400" cy="4194175"/>
          </a:xfrm>
        </p:spPr>
        <p:txBody>
          <a:bodyPr/>
          <a:lstStyle/>
          <a:p>
            <a:pPr algn="just"/>
            <a:r>
              <a:rPr lang="tr-TR" sz="2800">
                <a:cs typeface="Times New Roman" pitchFamily="18" charset="0"/>
              </a:rPr>
              <a:t>Hangi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>
                <a:cs typeface="Times New Roman" pitchFamily="18" charset="0"/>
              </a:rPr>
              <a:t>ANLAM</a:t>
            </a:r>
            <a:r>
              <a:rPr lang="tr-TR" sz="2800" b="1">
                <a:cs typeface="Times New Roman" pitchFamily="18" charset="0"/>
              </a:rPr>
              <a:t>, Değer </a:t>
            </a:r>
            <a:r>
              <a:rPr lang="tr-TR" sz="2800">
                <a:cs typeface="Times New Roman" pitchFamily="18" charset="0"/>
              </a:rPr>
              <a:t>ve</a:t>
            </a:r>
            <a:r>
              <a:rPr lang="tr-TR" sz="2800" b="1">
                <a:cs typeface="Times New Roman" pitchFamily="18" charset="0"/>
              </a:rPr>
              <a:t> Düzeyde </a:t>
            </a:r>
            <a:r>
              <a:rPr lang="tr-TR" sz="2800">
                <a:cs typeface="Times New Roman" pitchFamily="18" charset="0"/>
              </a:rPr>
              <a:t>olursa olsun</a:t>
            </a:r>
            <a:r>
              <a:rPr lang="tr-TR" sz="2800" b="1">
                <a:cs typeface="Times New Roman" pitchFamily="18" charset="0"/>
              </a:rPr>
              <a:t>,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AYRILMA </a:t>
            </a:r>
            <a:r>
              <a:rPr lang="tr-TR" sz="2800">
                <a:cs typeface="Times New Roman" pitchFamily="18" charset="0"/>
              </a:rPr>
              <a:t>ve </a:t>
            </a:r>
            <a:r>
              <a:rPr lang="tr-TR" sz="2800" b="1">
                <a:cs typeface="Times New Roman" pitchFamily="18" charset="0"/>
              </a:rPr>
              <a:t>KAMPLAŞMALARI </a:t>
            </a:r>
            <a:r>
              <a:rPr lang="tr-TR" sz="2800">
                <a:cs typeface="Times New Roman" pitchFamily="18" charset="0"/>
              </a:rPr>
              <a:t>Doğurur</a:t>
            </a:r>
            <a:r>
              <a:rPr lang="tr-TR" sz="2800" b="1">
                <a:cs typeface="Times New Roman" pitchFamily="18" charset="0"/>
              </a:rPr>
              <a:t>.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DEVLET GÖREVLİLERİ</a:t>
            </a:r>
            <a:endParaRPr lang="tr-TR" sz="2800" b="1"/>
          </a:p>
          <a:p>
            <a:pPr algn="just"/>
            <a:r>
              <a:rPr lang="tr-TR" sz="2800" b="1"/>
              <a:t> </a:t>
            </a:r>
            <a:r>
              <a:rPr lang="tr-TR" sz="2800" b="1" u="sng">
                <a:cs typeface="Times New Roman" pitchFamily="18" charset="0"/>
              </a:rPr>
              <a:t>DİNSEL</a:t>
            </a:r>
            <a:r>
              <a:rPr lang="tr-TR" sz="2800" b="1">
                <a:cs typeface="Times New Roman" pitchFamily="18" charset="0"/>
              </a:rPr>
              <a:t> GİYSİLERLE ÇALIŞAMAZLAR.. </a:t>
            </a:r>
          </a:p>
          <a:p>
            <a:pPr algn="just"/>
            <a:endParaRPr lang="tr-TR" sz="2800">
              <a:cs typeface="Times New Roman" pitchFamily="18" charset="0"/>
            </a:endParaRPr>
          </a:p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tr-TR" b="1"/>
              <a:t>ANNEMİN BAŞÖRTÜSÜ DEĞİL</a:t>
            </a:r>
            <a:r>
              <a:rPr lang="tr-TR"/>
              <a:t>...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0375" y="1835150"/>
            <a:ext cx="5235575" cy="4214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000" b="1"/>
              <a:t>Analarımız, KIZ KARDEŞLERİMİZ, Kızlarımız </a:t>
            </a:r>
          </a:p>
          <a:p>
            <a:pPr>
              <a:lnSpc>
                <a:spcPct val="90000"/>
              </a:lnSpc>
            </a:pPr>
            <a:r>
              <a:rPr lang="tr-TR" sz="2000" b="1"/>
              <a:t>Köyde, Kasabada, Kentte, Evde, Sokakta, BAŞÖRTÜSÜ Kullanmaktadırlar. </a:t>
            </a:r>
          </a:p>
          <a:p>
            <a:pPr>
              <a:lnSpc>
                <a:spcPct val="90000"/>
              </a:lnSpc>
            </a:pPr>
            <a:r>
              <a:rPr lang="tr-TR" sz="2000" b="1"/>
              <a:t>Geleneksel Başörtüsüne Kimsenin Bir Şey Dediği, Bir Diyeceği yoktur. </a:t>
            </a:r>
          </a:p>
          <a:p>
            <a:pPr>
              <a:lnSpc>
                <a:spcPct val="90000"/>
              </a:lnSpc>
            </a:pPr>
            <a:r>
              <a:rPr lang="tr-TR" sz="2000" b="1"/>
              <a:t>Türban Dediğimiz “DİNSEL AMAÇLI BAŞÖRTÜSÜ, </a:t>
            </a:r>
          </a:p>
          <a:p>
            <a:pPr>
              <a:lnSpc>
                <a:spcPct val="90000"/>
              </a:lnSpc>
            </a:pPr>
            <a:r>
              <a:rPr lang="tr-TR" sz="2000" b="1"/>
              <a:t>ANNEMİN BAŞÖRTÜSÜ DEĞİL</a:t>
            </a:r>
            <a:r>
              <a:rPr lang="tr-TR" sz="2000"/>
              <a:t>... </a:t>
            </a:r>
          </a:p>
        </p:txBody>
      </p:sp>
      <p:pic>
        <p:nvPicPr>
          <p:cNvPr id="65546" name="Picture 10" descr="r1_461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828800"/>
            <a:ext cx="3429000" cy="45720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5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5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TÜRBAN: TANITMA İŞARETİ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05000"/>
            <a:ext cx="7664450" cy="3886200"/>
          </a:xfrm>
        </p:spPr>
        <p:txBody>
          <a:bodyPr/>
          <a:lstStyle/>
          <a:p>
            <a:pPr algn="just"/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Türban,</a:t>
            </a:r>
            <a:r>
              <a:rPr lang="tr-TR" sz="2800"/>
              <a:t> </a:t>
            </a:r>
            <a:r>
              <a:rPr lang="tr-TR" sz="2800">
                <a:cs typeface="Times New Roman" pitchFamily="18" charset="0"/>
              </a:rPr>
              <a:t>Bir </a:t>
            </a:r>
            <a:r>
              <a:rPr lang="tr-TR" sz="2800" b="1">
                <a:cs typeface="Times New Roman" pitchFamily="18" charset="0"/>
              </a:rPr>
              <a:t>YAYILMA</a:t>
            </a:r>
            <a:r>
              <a:rPr lang="tr-TR" sz="2800">
                <a:cs typeface="Times New Roman" pitchFamily="18" charset="0"/>
              </a:rPr>
              <a:t> ve KIŞKIRTMA </a:t>
            </a:r>
            <a:r>
              <a:rPr lang="tr-TR" sz="2800" b="1">
                <a:cs typeface="Times New Roman" pitchFamily="18" charset="0"/>
              </a:rPr>
              <a:t>ARACI</a:t>
            </a:r>
            <a:r>
              <a:rPr lang="tr-TR" sz="2800">
                <a:cs typeface="Times New Roman" pitchFamily="18" charset="0"/>
              </a:rPr>
              <a:t>,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Bir Tür </a:t>
            </a:r>
            <a:r>
              <a:rPr lang="tr-TR" sz="2800" b="1">
                <a:cs typeface="Times New Roman" pitchFamily="18" charset="0"/>
              </a:rPr>
              <a:t>TANITMA</a:t>
            </a:r>
            <a:r>
              <a:rPr lang="tr-TR" sz="2800">
                <a:cs typeface="Times New Roman" pitchFamily="18" charset="0"/>
              </a:rPr>
              <a:t> BAYRAĞI’DIR”</a:t>
            </a:r>
          </a:p>
          <a:p>
            <a:r>
              <a:rPr lang="tr-TR" sz="2800">
                <a:cs typeface="Times New Roman" pitchFamily="18" charset="0"/>
              </a:rPr>
              <a:t>“Türbanla </a:t>
            </a:r>
            <a:r>
              <a:rPr lang="tr-TR" sz="2800" b="1">
                <a:cs typeface="Times New Roman" pitchFamily="18" charset="0"/>
              </a:rPr>
              <a:t>KAPATILAN</a:t>
            </a:r>
            <a:r>
              <a:rPr lang="tr-TR" sz="2800" b="1"/>
              <a:t> </a:t>
            </a:r>
            <a:r>
              <a:rPr lang="tr-TR" sz="2800">
                <a:cs typeface="Times New Roman" pitchFamily="18" charset="0"/>
              </a:rPr>
              <a:t>Yalnız </a:t>
            </a:r>
            <a:r>
              <a:rPr lang="tr-TR" sz="2800" b="1">
                <a:cs typeface="Times New Roman" pitchFamily="18" charset="0"/>
              </a:rPr>
              <a:t>BAŞ</a:t>
            </a:r>
            <a:r>
              <a:rPr lang="tr-TR" sz="2800">
                <a:cs typeface="Times New Roman" pitchFamily="18" charset="0"/>
              </a:rPr>
              <a:t> DEĞİL,</a:t>
            </a:r>
            <a:endParaRPr lang="tr-TR" sz="2800"/>
          </a:p>
          <a:p>
            <a:r>
              <a:rPr lang="tr-TR" sz="2800">
                <a:cs typeface="Times New Roman" pitchFamily="18" charset="0"/>
              </a:rPr>
              <a:t>Asıl onun İçindeki </a:t>
            </a:r>
            <a:r>
              <a:rPr lang="tr-TR" sz="2800" b="1">
                <a:cs typeface="Times New Roman" pitchFamily="18" charset="0"/>
              </a:rPr>
              <a:t>BEYİNDİR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KURAN’DA AYET YOK!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119563"/>
          </a:xfrm>
        </p:spPr>
        <p:txBody>
          <a:bodyPr/>
          <a:lstStyle/>
          <a:p>
            <a:endParaRPr lang="tr-TR" sz="2400">
              <a:effectLst/>
              <a:cs typeface="Times New Roman" pitchFamily="18" charset="0"/>
            </a:endParaRPr>
          </a:p>
          <a:p>
            <a:r>
              <a:rPr lang="tr-TR" sz="2400" b="1">
                <a:effectLst/>
                <a:cs typeface="Times New Roman" pitchFamily="18" charset="0"/>
              </a:rPr>
              <a:t>ÇARŞAF, PEÇE </a:t>
            </a:r>
          </a:p>
          <a:p>
            <a:r>
              <a:rPr lang="tr-TR" sz="2400" b="1">
                <a:effectLst/>
                <a:cs typeface="Times New Roman" pitchFamily="18" charset="0"/>
              </a:rPr>
              <a:t>Kur’an’da ve hadislerde </a:t>
            </a:r>
            <a:endParaRPr lang="tr-TR" sz="2400" b="1">
              <a:effectLst/>
            </a:endParaRPr>
          </a:p>
          <a:p>
            <a:r>
              <a:rPr lang="tr-TR" sz="2400" b="1">
                <a:effectLst/>
              </a:rPr>
              <a:t>K</a:t>
            </a:r>
            <a:r>
              <a:rPr lang="tr-TR" sz="2400" b="1">
                <a:effectLst/>
                <a:cs typeface="Times New Roman" pitchFamily="18" charset="0"/>
              </a:rPr>
              <a:t>adınlar için PEÇE ve ÇARŞAFLA ilgili </a:t>
            </a:r>
            <a:endParaRPr lang="tr-TR" sz="2400" b="1">
              <a:effectLst/>
            </a:endParaRPr>
          </a:p>
          <a:p>
            <a:r>
              <a:rPr lang="tr-TR" sz="2400" b="1">
                <a:effectLst/>
              </a:rPr>
              <a:t>H</a:t>
            </a:r>
            <a:r>
              <a:rPr lang="tr-TR" sz="2400" b="1">
                <a:effectLst/>
                <a:cs typeface="Times New Roman" pitchFamily="18" charset="0"/>
              </a:rPr>
              <a:t>içbir emir ve ayet yoktur.”</a:t>
            </a:r>
            <a:r>
              <a:rPr lang="tr-TR" sz="2400" b="1">
                <a:effectLst/>
              </a:rPr>
              <a:t> </a:t>
            </a:r>
          </a:p>
          <a:p>
            <a:endParaRPr lang="tr-TR" sz="2400" b="1">
              <a:effectLst/>
            </a:endParaRPr>
          </a:p>
          <a:p>
            <a:r>
              <a:rPr lang="tr-TR" sz="2400" b="1">
                <a:effectLst/>
                <a:cs typeface="Times New Roman" pitchFamily="18" charset="0"/>
              </a:rPr>
              <a:t>“Peygamberimiz tarafından </a:t>
            </a:r>
            <a:endParaRPr lang="tr-TR" sz="2400" b="1">
              <a:effectLst/>
            </a:endParaRPr>
          </a:p>
          <a:p>
            <a:r>
              <a:rPr lang="tr-TR" sz="2400" b="1">
                <a:effectLst/>
                <a:cs typeface="Times New Roman" pitchFamily="18" charset="0"/>
              </a:rPr>
              <a:t>cennetle müjdelenen Hz. Ayşe, </a:t>
            </a:r>
            <a:r>
              <a:rPr lang="tr-TR" sz="2400" b="1">
                <a:effectLst/>
              </a:rPr>
              <a:t>  </a:t>
            </a:r>
          </a:p>
          <a:p>
            <a:r>
              <a:rPr lang="tr-TR" sz="2400" b="1">
                <a:effectLst/>
                <a:cs typeface="Times New Roman" pitchFamily="18" charset="0"/>
              </a:rPr>
              <a:t>yüzü açık olarak geziyordu</a:t>
            </a:r>
            <a:r>
              <a:rPr lang="tr-TR" sz="2400">
                <a:effectLst/>
                <a:cs typeface="Times New Roman" pitchFamily="18" charset="0"/>
              </a:rPr>
              <a:t>.</a:t>
            </a:r>
            <a:r>
              <a:rPr lang="tr-TR" sz="2400"/>
              <a:t> </a:t>
            </a:r>
          </a:p>
          <a:p>
            <a:endParaRPr lang="tr-TR" sz="24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696200" cy="1371600"/>
          </a:xfrm>
        </p:spPr>
        <p:txBody>
          <a:bodyPr/>
          <a:lstStyle/>
          <a:p>
            <a:r>
              <a:rPr lang="tr-TR" b="1"/>
              <a:t>GAYRİMÜSLİM KADINLAR</a:t>
            </a:r>
            <a:r>
              <a:rPr lang="tr-TR" b="1">
                <a:cs typeface="Times New Roman" pitchFamily="18" charset="0"/>
              </a:rPr>
              <a:t>.</a:t>
            </a:r>
            <a:br>
              <a:rPr lang="tr-TR" b="1">
                <a:cs typeface="Times New Roman" pitchFamily="18" charset="0"/>
              </a:rPr>
            </a:br>
            <a:endParaRPr lang="tr-TR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1375" y="1687513"/>
            <a:ext cx="3167063" cy="4270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“Müslüman Olmayan</a:t>
            </a:r>
            <a:r>
              <a:rPr lang="tr-TR" sz="2400">
                <a:cs typeface="Times New Roman" pitchFamily="18" charset="0"/>
              </a:rPr>
              <a:t>” veya Müslüman bir erkekle, </a:t>
            </a:r>
            <a:r>
              <a:rPr lang="tr-TR" sz="2400" b="1" u="sng">
                <a:cs typeface="Times New Roman" pitchFamily="18" charset="0"/>
              </a:rPr>
              <a:t>evlenmeyen </a:t>
            </a:r>
            <a:r>
              <a:rPr lang="tr-TR" sz="2400" b="1">
                <a:cs typeface="Times New Roman" pitchFamily="18" charset="0"/>
              </a:rPr>
              <a:t>gayrimüslim kadınların </a:t>
            </a:r>
          </a:p>
          <a:p>
            <a:pPr>
              <a:lnSpc>
                <a:spcPct val="80000"/>
              </a:lnSpc>
            </a:pPr>
            <a:endParaRPr lang="tr-TR" sz="2400" b="1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“BAL RENGİ ÇARŞAF” </a:t>
            </a:r>
          </a:p>
          <a:p>
            <a:pPr>
              <a:lnSpc>
                <a:spcPct val="80000"/>
              </a:lnSpc>
            </a:pPr>
            <a:endParaRPr lang="tr-TR" sz="2400" b="1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giymelerini emretmiştir.</a:t>
            </a:r>
            <a:br>
              <a:rPr lang="tr-TR" sz="2400" b="1">
                <a:cs typeface="Times New Roman" pitchFamily="18" charset="0"/>
              </a:rPr>
            </a:br>
            <a:endParaRPr lang="tr-TR" sz="2400" b="1"/>
          </a:p>
          <a:p>
            <a:pPr algn="just">
              <a:lnSpc>
                <a:spcPct val="80000"/>
              </a:lnSpc>
            </a:pPr>
            <a:endParaRPr lang="tr-TR" sz="2400">
              <a:cs typeface="Times New Roman" pitchFamily="18" charset="0"/>
            </a:endParaRPr>
          </a:p>
        </p:txBody>
      </p:sp>
      <p:pic>
        <p:nvPicPr>
          <p:cNvPr id="8199" name="Picture 7" descr="burka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81200"/>
            <a:ext cx="4419600" cy="39624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KISKANDIKLARINDAN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Biraz </a:t>
            </a:r>
            <a:r>
              <a:rPr lang="tr-TR" sz="2800"/>
              <a:t>da</a:t>
            </a:r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kıskandıklarından</a:t>
            </a:r>
            <a:r>
              <a:rPr lang="tr-TR" sz="2800">
                <a:cs typeface="Times New Roman" pitchFamily="18" charset="0"/>
              </a:rPr>
              <a:t> ve </a:t>
            </a:r>
            <a:r>
              <a:rPr lang="tr-TR" sz="2800" u="sng">
                <a:cs typeface="Times New Roman" pitchFamily="18" charset="0"/>
              </a:rPr>
              <a:t>kendilerinin</a:t>
            </a:r>
            <a:r>
              <a:rPr lang="tr-TR" sz="2800">
                <a:cs typeface="Times New Roman" pitchFamily="18" charset="0"/>
              </a:rPr>
              <a:t> de </a:t>
            </a:r>
            <a:r>
              <a:rPr lang="tr-TR" sz="2800" b="1"/>
              <a:t>T</a:t>
            </a:r>
            <a:r>
              <a:rPr lang="tr-TR" sz="2800" b="1">
                <a:cs typeface="Times New Roman" pitchFamily="18" charset="0"/>
              </a:rPr>
              <a:t>ürkmen kızı</a:t>
            </a:r>
            <a:r>
              <a:rPr lang="tr-TR" sz="2800">
                <a:cs typeface="Times New Roman" pitchFamily="18" charset="0"/>
              </a:rPr>
              <a:t> olduklarının </a:t>
            </a:r>
            <a:endParaRPr lang="tr-TR" sz="2800"/>
          </a:p>
          <a:p>
            <a:pPr>
              <a:lnSpc>
                <a:spcPct val="90000"/>
              </a:lnSpc>
            </a:pPr>
            <a:r>
              <a:rPr lang="tr-TR" sz="2800" b="1"/>
              <a:t>Z</a:t>
            </a:r>
            <a:r>
              <a:rPr lang="tr-TR" sz="2800" b="1">
                <a:cs typeface="Times New Roman" pitchFamily="18" charset="0"/>
              </a:rPr>
              <a:t>annedilmesi</a:t>
            </a:r>
            <a:r>
              <a:rPr lang="tr-TR" sz="2800">
                <a:cs typeface="Times New Roman" pitchFamily="18" charset="0"/>
              </a:rPr>
              <a:t> için) onlar </a:t>
            </a:r>
            <a:r>
              <a:rPr lang="tr-TR" sz="2800" b="1">
                <a:cs typeface="Times New Roman" pitchFamily="18" charset="0"/>
              </a:rPr>
              <a:t>da </a:t>
            </a:r>
            <a:endParaRPr lang="tr-TR" sz="2800" b="1"/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“</a:t>
            </a:r>
            <a:r>
              <a:rPr lang="tr-TR" sz="2800" b="1"/>
              <a:t>PEÇE</a:t>
            </a:r>
            <a:r>
              <a:rPr lang="tr-TR" sz="2800" b="1">
                <a:cs typeface="Times New Roman" pitchFamily="18" charset="0"/>
              </a:rPr>
              <a:t>” takmaya </a:t>
            </a:r>
            <a:r>
              <a:rPr lang="tr-TR" sz="2800">
                <a:cs typeface="Times New Roman" pitchFamily="18" charset="0"/>
              </a:rPr>
              <a:t>başlamışlardır</a:t>
            </a:r>
            <a:endParaRPr lang="tr-TR" sz="2800"/>
          </a:p>
          <a:p>
            <a:pPr>
              <a:lnSpc>
                <a:spcPct val="90000"/>
              </a:lnSpc>
            </a:pPr>
            <a:endParaRPr lang="tr-TR" sz="2800"/>
          </a:p>
        </p:txBody>
      </p:sp>
      <p:pic>
        <p:nvPicPr>
          <p:cNvPr id="49159" name="Picture 7" descr="burka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989138"/>
            <a:ext cx="3221037" cy="42672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24800" cy="1524000"/>
          </a:xfrm>
        </p:spPr>
        <p:txBody>
          <a:bodyPr/>
          <a:lstStyle/>
          <a:p>
            <a:r>
              <a:rPr lang="tr-TR"/>
              <a:t>   </a:t>
            </a:r>
            <a:r>
              <a:rPr lang="tr-TR" b="1"/>
              <a:t>DİNİ  ZORUNLULUK YOK!..</a:t>
            </a:r>
            <a:r>
              <a:rPr lang="tr-TR" b="1">
                <a:cs typeface="Times New Roman" pitchFamily="18" charset="0"/>
              </a:rPr>
              <a:t/>
            </a:r>
            <a:br>
              <a:rPr lang="tr-TR" b="1">
                <a:cs typeface="Times New Roman" pitchFamily="18" charset="0"/>
              </a:rPr>
            </a:br>
            <a:endParaRPr lang="tr-TR" b="1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6388" cy="3433763"/>
          </a:xfrm>
        </p:spPr>
        <p:txBody>
          <a:bodyPr/>
          <a:lstStyle/>
          <a:p>
            <a:r>
              <a:rPr lang="tr-TR" sz="2800">
                <a:cs typeface="Times New Roman" pitchFamily="18" charset="0"/>
              </a:rPr>
              <a:t>ÇARŞAF, PEÇE, BAŞ ÖRTÜSÜ ve TÜRBAN, </a:t>
            </a:r>
            <a:endParaRPr lang="tr-TR" sz="2800"/>
          </a:p>
          <a:p>
            <a:r>
              <a:rPr lang="tr-TR" sz="2800"/>
              <a:t>İ</a:t>
            </a:r>
            <a:r>
              <a:rPr lang="tr-TR" sz="2800">
                <a:cs typeface="Times New Roman" pitchFamily="18" charset="0"/>
              </a:rPr>
              <a:t>slam ülkelerinde</a:t>
            </a:r>
            <a:r>
              <a:rPr lang="tr-TR" sz="2800" b="1">
                <a:cs typeface="Times New Roman" pitchFamily="18" charset="0"/>
              </a:rPr>
              <a:t> </a:t>
            </a:r>
            <a:endParaRPr lang="tr-TR" sz="2800" b="1"/>
          </a:p>
          <a:p>
            <a:r>
              <a:rPr lang="tr-TR" sz="2800" b="1"/>
              <a:t>D</a:t>
            </a:r>
            <a:r>
              <a:rPr lang="tr-TR" sz="2800" b="1">
                <a:cs typeface="Times New Roman" pitchFamily="18" charset="0"/>
              </a:rPr>
              <a:t>ini</a:t>
            </a:r>
            <a:r>
              <a:rPr lang="tr-TR" sz="2800">
                <a:cs typeface="Times New Roman" pitchFamily="18" charset="0"/>
              </a:rPr>
              <a:t> bir </a:t>
            </a:r>
            <a:r>
              <a:rPr lang="tr-TR" sz="2800" b="1">
                <a:cs typeface="Times New Roman" pitchFamily="18" charset="0"/>
              </a:rPr>
              <a:t>zorunluluk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b="1"/>
              <a:t>değildir.</a:t>
            </a:r>
          </a:p>
          <a:p>
            <a:r>
              <a:rPr lang="tr-TR" sz="2800"/>
              <a:t>S</a:t>
            </a:r>
            <a:r>
              <a:rPr lang="tr-TR" sz="2800">
                <a:cs typeface="Times New Roman" pitchFamily="18" charset="0"/>
              </a:rPr>
              <a:t>evapla, günahla ve </a:t>
            </a:r>
            <a:r>
              <a:rPr lang="tr-TR" sz="2800" b="1">
                <a:cs typeface="Times New Roman" pitchFamily="18" charset="0"/>
              </a:rPr>
              <a:t>cehennemde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u="sng">
                <a:cs typeface="Times New Roman" pitchFamily="18" charset="0"/>
              </a:rPr>
              <a:t>yanmakla </a:t>
            </a:r>
            <a:endParaRPr lang="tr-TR" sz="2800" u="sng"/>
          </a:p>
          <a:p>
            <a:r>
              <a:rPr lang="tr-TR" sz="2800"/>
              <a:t>İ</a:t>
            </a:r>
            <a:r>
              <a:rPr lang="tr-TR" sz="2800">
                <a:cs typeface="Times New Roman" pitchFamily="18" charset="0"/>
              </a:rPr>
              <a:t>lgili olarak </a:t>
            </a:r>
            <a:r>
              <a:rPr lang="tr-TR" sz="2800" b="1">
                <a:cs typeface="Times New Roman" pitchFamily="18" charset="0"/>
              </a:rPr>
              <a:t>kullanılmamıştır</a:t>
            </a:r>
            <a:r>
              <a:rPr lang="tr-TR" sz="2800">
                <a:cs typeface="Times New Roman" pitchFamily="18" charset="0"/>
              </a:rPr>
              <a:t>.</a:t>
            </a:r>
            <a:br>
              <a:rPr lang="tr-TR" sz="2800">
                <a:cs typeface="Times New Roman" pitchFamily="18" charset="0"/>
              </a:rPr>
            </a:br>
            <a:endParaRPr lang="tr-TR" sz="2800">
              <a:cs typeface="Times New Roman" pitchFamily="18" charset="0"/>
            </a:endParaRPr>
          </a:p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>
                <a:solidFill>
                  <a:schemeClr val="tx1"/>
                </a:solidFill>
                <a:effectLst/>
                <a:cs typeface="Times New Roman" pitchFamily="18" charset="0"/>
              </a:rPr>
              <a:t>Arap</a:t>
            </a:r>
            <a:r>
              <a:rPr lang="tr-TR" sz="3600">
                <a:solidFill>
                  <a:schemeClr val="tx1"/>
                </a:solidFill>
                <a:effectLst/>
                <a:cs typeface="Times New Roman" pitchFamily="18" charset="0"/>
              </a:rPr>
              <a:t> Müslümanlar’ın </a:t>
            </a:r>
            <a:r>
              <a:rPr lang="tr-TR" sz="3600" b="1">
                <a:solidFill>
                  <a:schemeClr val="tx1"/>
                </a:solidFill>
                <a:effectLst/>
                <a:cs typeface="Times New Roman" pitchFamily="18" charset="0"/>
              </a:rPr>
              <a:t>Başı Açık, Türk</a:t>
            </a:r>
            <a:r>
              <a:rPr lang="tr-TR" sz="3600">
                <a:solidFill>
                  <a:schemeClr val="tx1"/>
                </a:solidFill>
                <a:effectLst/>
                <a:cs typeface="Times New Roman" pitchFamily="18" charset="0"/>
              </a:rPr>
              <a:t> Müslümanlar’ın </a:t>
            </a:r>
            <a:r>
              <a:rPr lang="tr-TR" sz="3600" b="1">
                <a:solidFill>
                  <a:schemeClr val="tx1"/>
                </a:solidFill>
                <a:effectLst/>
                <a:cs typeface="Times New Roman" pitchFamily="18" charset="0"/>
              </a:rPr>
              <a:t>Başları Kapalı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algn="just"/>
            <a:r>
              <a:rPr lang="tr-TR" sz="2800" b="1">
                <a:effectLst/>
                <a:cs typeface="Times New Roman" pitchFamily="18" charset="0"/>
              </a:rPr>
              <a:t>MISIR </a:t>
            </a:r>
            <a:r>
              <a:rPr lang="tr-TR" sz="2800">
                <a:effectLst/>
                <a:cs typeface="Times New Roman" pitchFamily="18" charset="0"/>
              </a:rPr>
              <a:t>Devlet Başkanı’nın eşinin başı açık, A. Gül’ün eşinin başı türbanlı ve tesettürlü</a:t>
            </a:r>
            <a:endParaRPr lang="tr-TR" sz="2800" b="1">
              <a:effectLst/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800">
                <a:effectLst/>
                <a:cs typeface="Times New Roman" pitchFamily="18" charset="0"/>
              </a:rPr>
              <a:t>FAS</a:t>
            </a:r>
            <a:r>
              <a:rPr lang="tr-TR" sz="2800" b="1">
                <a:effectLst/>
                <a:cs typeface="Times New Roman" pitchFamily="18" charset="0"/>
              </a:rPr>
              <a:t> </a:t>
            </a:r>
            <a:r>
              <a:rPr lang="tr-TR" sz="2800">
                <a:effectLst/>
                <a:cs typeface="Times New Roman" pitchFamily="18" charset="0"/>
              </a:rPr>
              <a:t>Kralı’nın</a:t>
            </a:r>
            <a:r>
              <a:rPr lang="tr-TR" sz="2800" b="1">
                <a:effectLst/>
                <a:cs typeface="Times New Roman" pitchFamily="18" charset="0"/>
              </a:rPr>
              <a:t> </a:t>
            </a:r>
            <a:r>
              <a:rPr lang="tr-TR" sz="2800">
                <a:effectLst/>
                <a:cs typeface="Times New Roman" pitchFamily="18" charset="0"/>
              </a:rPr>
              <a:t>eşinin başı açık,</a:t>
            </a:r>
            <a:r>
              <a:rPr lang="tr-TR" sz="2800" b="1">
                <a:effectLst/>
                <a:cs typeface="Times New Roman" pitchFamily="18" charset="0"/>
              </a:rPr>
              <a:t> </a:t>
            </a:r>
            <a:r>
              <a:rPr lang="tr-TR" sz="2800">
                <a:effectLst/>
                <a:cs typeface="Times New Roman" pitchFamily="18" charset="0"/>
              </a:rPr>
              <a:t>Başbakan’ın eşinin başı türbanlı ve tesettürlü</a:t>
            </a:r>
            <a:endParaRPr lang="tr-TR" sz="2800" b="1">
              <a:effectLst/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800" b="1">
                <a:effectLst/>
                <a:cs typeface="Times New Roman" pitchFamily="18" charset="0"/>
              </a:rPr>
              <a:t>BANGALDEŞ</a:t>
            </a:r>
            <a:r>
              <a:rPr lang="tr-TR" sz="2800">
                <a:effectLst/>
                <a:cs typeface="Times New Roman" pitchFamily="18" charset="0"/>
              </a:rPr>
              <a:t> Başbakanı’nın eşinin başı açık, Meclis Başkanın başı türbanlı ve tesettürlü</a:t>
            </a:r>
            <a:endParaRPr lang="tr-TR" sz="2800" b="1">
              <a:effectLst/>
              <a:latin typeface="Century" pitchFamily="18" charset="0"/>
              <a:cs typeface="Times New Roman" pitchFamily="18" charset="0"/>
            </a:endParaRPr>
          </a:p>
          <a:p>
            <a:pPr algn="just"/>
            <a:endParaRPr lang="tr-TR" sz="2800"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KONUŞMAMDAN MAKSAT,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8208962" cy="44719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sz="2800" b="1"/>
          </a:p>
          <a:p>
            <a:pPr>
              <a:lnSpc>
                <a:spcPct val="90000"/>
              </a:lnSpc>
            </a:pPr>
            <a:r>
              <a:rPr lang="tr-TR" sz="2800" b="1"/>
              <a:t>KONUŞMAMDAN MAKSAT, </a:t>
            </a:r>
          </a:p>
          <a:p>
            <a:pPr>
              <a:lnSpc>
                <a:spcPct val="90000"/>
              </a:lnSpc>
            </a:pPr>
            <a:r>
              <a:rPr lang="tr-TR" sz="2800" b="1"/>
              <a:t>Kimseyi; </a:t>
            </a:r>
          </a:p>
          <a:p>
            <a:pPr>
              <a:lnSpc>
                <a:spcPct val="90000"/>
              </a:lnSpc>
            </a:pPr>
            <a:r>
              <a:rPr lang="tr-TR" sz="2800" b="1"/>
              <a:t>KINAMAK, </a:t>
            </a:r>
          </a:p>
          <a:p>
            <a:pPr>
              <a:lnSpc>
                <a:spcPct val="90000"/>
              </a:lnSpc>
            </a:pPr>
            <a:r>
              <a:rPr lang="tr-TR" sz="2800" b="1"/>
              <a:t>DIŞLAMAK   Değildir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b="1"/>
          </a:p>
          <a:p>
            <a:pPr>
              <a:lnSpc>
                <a:spcPct val="90000"/>
              </a:lnSpc>
            </a:pPr>
            <a:r>
              <a:rPr lang="tr-TR" sz="2800" b="1"/>
              <a:t>Tesettür konusundaki GERÇEKLERİ ortaya koymak ve </a:t>
            </a:r>
          </a:p>
          <a:p>
            <a:pPr>
              <a:lnSpc>
                <a:spcPct val="90000"/>
              </a:lnSpc>
            </a:pPr>
            <a:r>
              <a:rPr lang="tr-TR" sz="2800" b="1"/>
              <a:t>Siz dinleyicileri bilgilendirmektir.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>
                <a:solidFill>
                  <a:schemeClr val="tx1"/>
                </a:solidFill>
                <a:effectLst/>
                <a:cs typeface="Times New Roman" pitchFamily="18" charset="0"/>
              </a:rPr>
              <a:t>Arap</a:t>
            </a:r>
            <a:r>
              <a:rPr lang="tr-TR" sz="3600">
                <a:solidFill>
                  <a:schemeClr val="tx1"/>
                </a:solidFill>
                <a:effectLst/>
                <a:cs typeface="Times New Roman" pitchFamily="18" charset="0"/>
              </a:rPr>
              <a:t> Müslümanlar’ın </a:t>
            </a:r>
            <a:r>
              <a:rPr lang="tr-TR" sz="3600" b="1">
                <a:solidFill>
                  <a:schemeClr val="tx1"/>
                </a:solidFill>
                <a:effectLst/>
                <a:cs typeface="Times New Roman" pitchFamily="18" charset="0"/>
              </a:rPr>
              <a:t>Başı Açık, Türk</a:t>
            </a:r>
            <a:r>
              <a:rPr lang="tr-TR" sz="3600">
                <a:solidFill>
                  <a:schemeClr val="tx1"/>
                </a:solidFill>
                <a:effectLst/>
                <a:cs typeface="Times New Roman" pitchFamily="18" charset="0"/>
              </a:rPr>
              <a:t> Müslümanlar’ın </a:t>
            </a:r>
            <a:r>
              <a:rPr lang="tr-TR" sz="3600" b="1">
                <a:solidFill>
                  <a:schemeClr val="tx1"/>
                </a:solidFill>
                <a:effectLst/>
                <a:cs typeface="Times New Roman" pitchFamily="18" charset="0"/>
              </a:rPr>
              <a:t>Başları Kapalı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>
                <a:effectLst/>
                <a:cs typeface="Times New Roman" pitchFamily="18" charset="0"/>
              </a:rPr>
              <a:t>PAKİSTAN</a:t>
            </a:r>
            <a:r>
              <a:rPr lang="tr-TR" sz="2800">
                <a:effectLst/>
                <a:cs typeface="Times New Roman" pitchFamily="18" charset="0"/>
              </a:rPr>
              <a:t> Devlet Başkan’ının eşinin başı açık, </a:t>
            </a:r>
            <a:r>
              <a:rPr lang="tr-TR" sz="2800" b="1">
                <a:effectLst/>
                <a:cs typeface="Times New Roman" pitchFamily="18" charset="0"/>
              </a:rPr>
              <a:t>ÜRDÜN </a:t>
            </a:r>
            <a:r>
              <a:rPr lang="tr-TR" sz="2800">
                <a:effectLst/>
                <a:cs typeface="Times New Roman" pitchFamily="18" charset="0"/>
              </a:rPr>
              <a:t>Kralın’nın eşinin başı açık,</a:t>
            </a:r>
            <a:endParaRPr lang="tr-TR" sz="2800">
              <a:effectLst/>
            </a:endParaRPr>
          </a:p>
          <a:p>
            <a:pPr>
              <a:lnSpc>
                <a:spcPct val="90000"/>
              </a:lnSpc>
            </a:pPr>
            <a:r>
              <a:rPr lang="tr-TR" sz="2800">
                <a:effectLst/>
                <a:cs typeface="Times New Roman" pitchFamily="18" charset="0"/>
              </a:rPr>
              <a:t> </a:t>
            </a:r>
            <a:r>
              <a:rPr lang="tr-TR" sz="2800" b="1">
                <a:effectLst/>
                <a:cs typeface="Times New Roman" pitchFamily="18" charset="0"/>
              </a:rPr>
              <a:t>SURİYE</a:t>
            </a:r>
            <a:r>
              <a:rPr lang="tr-TR" sz="2800">
                <a:effectLst/>
                <a:cs typeface="Times New Roman" pitchFamily="18" charset="0"/>
              </a:rPr>
              <a:t> Devlet Başkan’ının eşi ’nın eşinin başı açık, </a:t>
            </a:r>
            <a:r>
              <a:rPr lang="tr-TR" sz="2800" b="1">
                <a:effectLst/>
                <a:cs typeface="Times New Roman" pitchFamily="18" charset="0"/>
              </a:rPr>
              <a:t>LİBYA </a:t>
            </a:r>
            <a:r>
              <a:rPr lang="tr-TR" sz="2800">
                <a:effectLst/>
                <a:cs typeface="Times New Roman" pitchFamily="18" charset="0"/>
              </a:rPr>
              <a:t>Devlet Başkan’’nın eşinin başı açık, </a:t>
            </a:r>
            <a:endParaRPr lang="tr-TR" sz="2800">
              <a:effectLst/>
            </a:endParaRPr>
          </a:p>
          <a:p>
            <a:pPr>
              <a:lnSpc>
                <a:spcPct val="90000"/>
              </a:lnSpc>
            </a:pPr>
            <a:r>
              <a:rPr lang="tr-TR" sz="2800" b="1">
                <a:effectLst/>
                <a:cs typeface="Times New Roman" pitchFamily="18" charset="0"/>
              </a:rPr>
              <a:t>MALEZYA </a:t>
            </a:r>
            <a:r>
              <a:rPr lang="tr-TR" sz="2800">
                <a:effectLst/>
                <a:cs typeface="Times New Roman" pitchFamily="18" charset="0"/>
              </a:rPr>
              <a:t>Başbakan’nın eşinin başı açık, </a:t>
            </a:r>
            <a:endParaRPr lang="tr-TR" sz="280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b="1">
              <a:effectLst/>
              <a:latin typeface="Century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800" b="1">
                <a:effectLst/>
                <a:cs typeface="Times New Roman" pitchFamily="18" charset="0"/>
              </a:rPr>
              <a:t>TÜRKİYE’DE 15 BAKANIN ve SAYISIZ MİLLETVEKİLİN EŞLERİNİN BAŞLARI TÜRBANLI VE TESETTÜRLÜ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97887" cy="1512888"/>
          </a:xfrm>
        </p:spPr>
        <p:txBody>
          <a:bodyPr/>
          <a:lstStyle/>
          <a:p>
            <a:pPr marL="838200" indent="-838200"/>
            <a:r>
              <a:rPr lang="tr-TR" sz="2400" b="1">
                <a:solidFill>
                  <a:schemeClr val="tx1"/>
                </a:solidFill>
              </a:rPr>
              <a:t/>
            </a:r>
            <a:br>
              <a:rPr lang="tr-TR" sz="2400" b="1">
                <a:solidFill>
                  <a:schemeClr val="tx1"/>
                </a:solidFill>
              </a:rPr>
            </a:br>
            <a:r>
              <a:rPr lang="tr-TR" sz="2400" b="1">
                <a:solidFill>
                  <a:schemeClr val="tx1"/>
                </a:solidFill>
              </a:rPr>
              <a:t>BUNLAR MÜSLÜMAN!</a:t>
            </a:r>
            <a:br>
              <a:rPr lang="tr-TR" sz="2400" b="1">
                <a:solidFill>
                  <a:schemeClr val="tx1"/>
                </a:solidFill>
              </a:rPr>
            </a:br>
            <a:r>
              <a:rPr lang="tr-TR" sz="2400" b="1">
                <a:solidFill>
                  <a:schemeClr val="tx1"/>
                </a:solidFill>
              </a:rPr>
              <a:t/>
            </a:r>
            <a:br>
              <a:rPr lang="tr-TR" sz="2400" b="1">
                <a:solidFill>
                  <a:schemeClr val="tx1"/>
                </a:solidFill>
              </a:rPr>
            </a:br>
            <a:r>
              <a:rPr lang="tr-TR" sz="2400" i="1">
                <a:solidFill>
                  <a:schemeClr val="tx1"/>
                </a:solidFill>
              </a:rPr>
              <a:t>Türkiye Cumhuriyeti   Başbakanı </a:t>
            </a:r>
            <a:br>
              <a:rPr lang="tr-TR" sz="2400" i="1">
                <a:solidFill>
                  <a:schemeClr val="tx1"/>
                </a:solidFill>
              </a:rPr>
            </a:br>
            <a:r>
              <a:rPr lang="tr-TR" sz="2400" i="1">
                <a:solidFill>
                  <a:schemeClr val="tx1"/>
                </a:solidFill>
              </a:rPr>
              <a:t> Recep Tayyip Erdoğan ve eşi Emine Erdoğan</a:t>
            </a:r>
          </a:p>
        </p:txBody>
      </p:sp>
      <p:pic>
        <p:nvPicPr>
          <p:cNvPr id="29701" name="Picture 5" descr="rt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133600"/>
            <a:ext cx="3738562" cy="3962400"/>
          </a:xfrm>
          <a:noFill/>
          <a:ln/>
        </p:spPr>
      </p:pic>
      <p:pic>
        <p:nvPicPr>
          <p:cNvPr id="29702" name="Picture 6" descr="tayyip11_200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4548188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2293" name="Picture 5" descr="President Lahoud honoring Prime Minister Mouhammad in the presence of Mr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752600"/>
            <a:ext cx="4914900" cy="4419600"/>
          </a:xfrm>
          <a:noFill/>
          <a:ln/>
        </p:spPr>
      </p:pic>
      <p:sp>
        <p:nvSpPr>
          <p:cNvPr id="12294" name="Rectangle 6"/>
          <p:cNvSpPr>
            <a:spLocks noChangeArrowheads="1"/>
          </p:cNvSpPr>
          <p:nvPr>
            <p:ph type="body" sz="half" idx="1"/>
          </p:nvPr>
        </p:nvSpPr>
        <p:spPr>
          <a:xfrm>
            <a:off x="457200" y="1600200"/>
            <a:ext cx="2843213" cy="4530725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18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Lübnan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Devlet Başkanı Lahoud,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Malezya  Başbakanı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Mouhammad’ e nişan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verirken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2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Yanlarında</a:t>
            </a:r>
            <a:r>
              <a:rPr lang="tr-TR" sz="2200" b="1"/>
              <a:t> EŞLERİ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Mrs. Lahoud ve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Mrs. Mouhammad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2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0597" name="Picture 5" descr="musharraf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133600"/>
            <a:ext cx="4643437" cy="3733800"/>
          </a:xfrm>
          <a:noFill/>
          <a:ln/>
        </p:spPr>
      </p:pic>
      <p:pic>
        <p:nvPicPr>
          <p:cNvPr id="110598" name="Picture 6" descr="musharraf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89363"/>
            <a:ext cx="3200400" cy="2087562"/>
          </a:xfrm>
          <a:prstGeom prst="rect">
            <a:avLst/>
          </a:prstGeom>
          <a:noFill/>
        </p:spPr>
      </p:pic>
      <p:sp>
        <p:nvSpPr>
          <p:cNvPr id="110599" name="Rectangle 7"/>
          <p:cNvSpPr>
            <a:spLocks noChangeArrowheads="1"/>
          </p:cNvSpPr>
          <p:nvPr>
            <p:ph type="body" sz="half" idx="1"/>
          </p:nvPr>
        </p:nvSpPr>
        <p:spPr>
          <a:xfrm>
            <a:off x="608013" y="1846263"/>
            <a:ext cx="3263900" cy="1825625"/>
          </a:xfrm>
          <a:noFill/>
          <a:ln/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000"/>
              <a:t>Pakistan Bevlet Başkanı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000"/>
              <a:t>Pervez Musharraf ve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0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000" b="1"/>
              <a:t>EŞİ </a:t>
            </a:r>
            <a:r>
              <a:rPr lang="tr-TR" sz="2000"/>
              <a:t>Sehba Musharraf </a:t>
            </a:r>
            <a:endParaRPr lang="tr-TR" sz="20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0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0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1621" name="Picture 5" descr="sadda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2133600"/>
            <a:ext cx="5105400" cy="3505200"/>
          </a:xfrm>
          <a:noFill/>
          <a:ln/>
        </p:spPr>
      </p:pic>
      <p:sp>
        <p:nvSpPr>
          <p:cNvPr id="111622" name="Rectangle 6"/>
          <p:cNvSpPr>
            <a:spLocks noChangeArrowheads="1"/>
          </p:cNvSpPr>
          <p:nvPr>
            <p:ph type="body" sz="half" idx="1"/>
          </p:nvPr>
        </p:nvSpPr>
        <p:spPr>
          <a:xfrm>
            <a:off x="457200" y="1600200"/>
            <a:ext cx="2679700" cy="3943350"/>
          </a:xfrm>
          <a:noFill/>
          <a:ln/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Kötü bir örnek belki ama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2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Saddam Hüseyin                    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2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EŞİ,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  KIZLARI,     GELİNLERİ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ve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/>
              <a:t>Torunları ile beraber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2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18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3669" name="Picture 5" descr="Mrs Leila Ben Ali2 - Tun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133600"/>
            <a:ext cx="3962400" cy="3810000"/>
          </a:xfrm>
          <a:noFill/>
          <a:ln/>
        </p:spPr>
      </p:pic>
      <p:sp>
        <p:nvSpPr>
          <p:cNvPr id="113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36725" y="2019300"/>
            <a:ext cx="2714625" cy="3946525"/>
          </a:xfrm>
          <a:noFill/>
          <a:ln/>
        </p:spPr>
        <p:txBody>
          <a:bodyPr lIns="92075" tIns="46038" rIns="92075" bIns="46038"/>
          <a:lstStyle/>
          <a:p>
            <a:endParaRPr lang="tr-TR" sz="1200"/>
          </a:p>
          <a:p>
            <a:r>
              <a:rPr lang="tr-TR" sz="2400"/>
              <a:t>Tunus Devlet Başkanı’nın  </a:t>
            </a:r>
          </a:p>
          <a:p>
            <a:pPr>
              <a:buFont typeface="Wingdings" pitchFamily="2" charset="2"/>
              <a:buNone/>
            </a:pPr>
            <a:endParaRPr lang="tr-TR" sz="2400"/>
          </a:p>
          <a:p>
            <a:r>
              <a:rPr lang="tr-TR" sz="2400" b="1"/>
              <a:t>Eşi </a:t>
            </a:r>
            <a:r>
              <a:rPr lang="tr-TR" sz="2400"/>
              <a:t>Laila </a:t>
            </a:r>
          </a:p>
          <a:p>
            <a:pPr>
              <a:buFont typeface="Wingdings" pitchFamily="2" charset="2"/>
              <a:buNone/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7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4693" name="Picture 5" descr="Datin Paduka Seri Endon Mahmood  malezy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76675" y="1765300"/>
            <a:ext cx="4810125" cy="4365625"/>
          </a:xfrm>
          <a:noFill/>
          <a:ln/>
        </p:spPr>
      </p:pic>
      <p:sp>
        <p:nvSpPr>
          <p:cNvPr id="114694" name="Rectangle 6"/>
          <p:cNvSpPr>
            <a:spLocks noChangeArrowheads="1"/>
          </p:cNvSpPr>
          <p:nvPr>
            <p:ph type="body" sz="half" idx="1"/>
          </p:nvPr>
        </p:nvSpPr>
        <p:spPr>
          <a:xfrm>
            <a:off x="457200" y="1600200"/>
            <a:ext cx="3171825" cy="4530725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000"/>
              <a:t>          </a:t>
            </a:r>
            <a:r>
              <a:rPr lang="tr-TR" sz="2400"/>
              <a:t>Malezya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        Devlet   Başkanının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          EŞİ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  Bir hastane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  açılışında</a:t>
            </a:r>
            <a:endParaRPr lang="tr-TR" sz="24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5717" name="Picture 5" descr="Mubarak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981200"/>
            <a:ext cx="3657600" cy="4343400"/>
          </a:xfrm>
          <a:noFill/>
          <a:ln/>
        </p:spPr>
      </p:pic>
      <p:pic>
        <p:nvPicPr>
          <p:cNvPr id="115718" name="Picture 6" descr="Mubara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284538"/>
            <a:ext cx="3581400" cy="3043237"/>
          </a:xfrm>
          <a:prstGeom prst="rect">
            <a:avLst/>
          </a:prstGeom>
          <a:noFill/>
        </p:spPr>
      </p:pic>
      <p:sp>
        <p:nvSpPr>
          <p:cNvPr id="1157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  <a:noFill/>
          <a:ln/>
        </p:spPr>
        <p:txBody>
          <a:bodyPr lIns="92075" tIns="46038" rIns="92075" bIns="46038"/>
          <a:lstStyle/>
          <a:p>
            <a:r>
              <a:rPr lang="tr-TR" sz="2400"/>
              <a:t>Mısır Devlet Başkanını EŞİ</a:t>
            </a:r>
          </a:p>
          <a:p>
            <a:r>
              <a:rPr lang="tr-TR" sz="2400"/>
              <a:t>Mrs. Mubarak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6741" name="Picture 5" descr="Salma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286000"/>
            <a:ext cx="4876800" cy="3532188"/>
          </a:xfrm>
          <a:noFill/>
          <a:ln/>
        </p:spPr>
      </p:pic>
      <p:pic>
        <p:nvPicPr>
          <p:cNvPr id="116742" name="Picture 6" descr="Sal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2843213" cy="2133600"/>
          </a:xfrm>
          <a:prstGeom prst="rect">
            <a:avLst/>
          </a:prstGeom>
          <a:noFill/>
        </p:spPr>
      </p:pic>
      <p:sp>
        <p:nvSpPr>
          <p:cNvPr id="116743" name="Rectangle 7"/>
          <p:cNvSpPr>
            <a:spLocks noChangeArrowheads="1"/>
          </p:cNvSpPr>
          <p:nvPr>
            <p:ph type="body" sz="half" idx="1"/>
          </p:nvPr>
        </p:nvSpPr>
        <p:spPr>
          <a:xfrm>
            <a:off x="1219200" y="2057400"/>
            <a:ext cx="3016250" cy="4495800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      Fas Kralı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   Mohammed VI          	 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	EŞİ Lalla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(Lady) Salma</a:t>
            </a:r>
            <a:endParaRPr lang="tr-TR" sz="2400">
              <a:latin typeface="Arial Tur" charset="-9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43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7765" name="Picture 5" descr="asma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205038"/>
            <a:ext cx="3244850" cy="4248150"/>
          </a:xfrm>
          <a:noFill/>
          <a:ln/>
        </p:spPr>
      </p:pic>
      <p:pic>
        <p:nvPicPr>
          <p:cNvPr id="117766" name="Picture 6" descr="as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84538"/>
            <a:ext cx="3352800" cy="3276600"/>
          </a:xfrm>
          <a:prstGeom prst="rect">
            <a:avLst/>
          </a:prstGeom>
          <a:noFill/>
        </p:spPr>
      </p:pic>
      <p:sp>
        <p:nvSpPr>
          <p:cNvPr id="117767" name="Rectangle 7"/>
          <p:cNvSpPr>
            <a:spLocks noChangeArrowheads="1"/>
          </p:cNvSpPr>
          <p:nvPr>
            <p:ph type="body" sz="half" idx="1"/>
          </p:nvPr>
        </p:nvSpPr>
        <p:spPr>
          <a:xfrm>
            <a:off x="1479550" y="1981200"/>
            <a:ext cx="3736975" cy="4495800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          Asma Assad,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Suriye Bevlet Başkanı’nın     	     </a:t>
            </a:r>
            <a:r>
              <a:rPr lang="tr-TR" sz="2400" b="1"/>
              <a:t>EŞİ</a:t>
            </a:r>
            <a:endParaRPr lang="tr-TR" sz="2400" b="1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KIZ ÇOCUKLARINIZI EĞİTİN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r>
              <a:rPr lang="tr-TR" sz="2400" b="1"/>
              <a:t>Sözlerime, </a:t>
            </a:r>
            <a:r>
              <a:rPr lang="tr-TR" sz="2400" b="1" i="1"/>
              <a:t>Hacı Bektaşi Veli</a:t>
            </a:r>
            <a:r>
              <a:rPr lang="tr-TR" sz="2400" b="1"/>
              <a:t>’nin bir nasihatiyle başlamak istiyorum:</a:t>
            </a:r>
          </a:p>
          <a:p>
            <a:r>
              <a:rPr lang="tr-TR" sz="2400" b="1"/>
              <a:t>Erkek çocuklarınızı eğitirseniz bir tek çocuğunuzu eğitmiş olursunuz. Kız çocuklarınızı eğitirseniz, ailenizi ve milletinizi eğitmiş olursunuz</a:t>
            </a:r>
          </a:p>
        </p:txBody>
      </p:sp>
      <p:pic>
        <p:nvPicPr>
          <p:cNvPr id="47110" name="Picture 6" descr="PE03166_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4863" y="2060575"/>
            <a:ext cx="3259137" cy="35052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8789" name="Picture 5" descr="Renia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916113"/>
            <a:ext cx="3276600" cy="4552950"/>
          </a:xfrm>
          <a:noFill/>
          <a:ln/>
        </p:spPr>
      </p:pic>
      <p:pic>
        <p:nvPicPr>
          <p:cNvPr id="118790" name="Picture 6" descr="Re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13100"/>
            <a:ext cx="4267200" cy="3048000"/>
          </a:xfrm>
          <a:prstGeom prst="rect">
            <a:avLst/>
          </a:prstGeom>
          <a:noFill/>
        </p:spPr>
      </p:pic>
      <p:sp>
        <p:nvSpPr>
          <p:cNvPr id="118791" name="Rectangle 7"/>
          <p:cNvSpPr>
            <a:spLocks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/>
              <a:t>Ürdün Kraliçesi  Kraliçe   	   Renia</a:t>
            </a:r>
            <a:endParaRPr lang="tr-TR" sz="24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   Din Gereği Değil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762000" y="2590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endParaRPr lang="tr-TR" sz="2400">
              <a:latin typeface="Arial Tur" charset="-94"/>
            </a:endParaRPr>
          </a:p>
        </p:txBody>
      </p:sp>
      <p:pic>
        <p:nvPicPr>
          <p:cNvPr id="119819" name="Picture 11" descr="günay beyden temel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773238"/>
            <a:ext cx="4500563" cy="5084762"/>
          </a:xfrm>
          <a:noFill/>
          <a:ln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1"/>
                </a:solidFill>
                <a:effectLst/>
                <a:cs typeface="Times New Roman" pitchFamily="18" charset="0"/>
              </a:rPr>
              <a:t>GÖNÜLLERİ</a:t>
            </a:r>
            <a:r>
              <a:rPr lang="tr-TR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tr-TR" b="1">
                <a:solidFill>
                  <a:schemeClr val="tx1"/>
                </a:solidFill>
                <a:effectLst/>
                <a:cs typeface="Times New Roman" pitchFamily="18" charset="0"/>
              </a:rPr>
              <a:t>RAHAT</a:t>
            </a:r>
            <a:r>
              <a:rPr lang="tr-TR">
                <a:solidFill>
                  <a:schemeClr val="tx1"/>
                </a:solidFill>
                <a:effectLst/>
                <a:cs typeface="Times New Roman" pitchFamily="18" charset="0"/>
              </a:rPr>
              <a:t> OLSUN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990725"/>
            <a:ext cx="6769100" cy="4117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TÜRBAN, TESETTÜR, </a:t>
            </a:r>
          </a:p>
          <a:p>
            <a:pPr>
              <a:lnSpc>
                <a:spcPct val="80000"/>
              </a:lnSpc>
            </a:pPr>
            <a:r>
              <a:rPr lang="tr-TR" sz="2800"/>
              <a:t>DİN GEREĞİ DEĞİL</a:t>
            </a:r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r>
              <a:rPr lang="tr-TR" sz="2800"/>
              <a:t>GİYENLERİN BİLGİSİ OLSUN.</a:t>
            </a:r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r>
              <a:rPr lang="tr-TR" sz="2800"/>
              <a:t>GİYMEYEYENLERİN </a:t>
            </a:r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r>
              <a:rPr lang="tr-TR" sz="2800"/>
              <a:t>GÖNÜLLERİ </a:t>
            </a:r>
          </a:p>
          <a:p>
            <a:pPr>
              <a:lnSpc>
                <a:spcPct val="80000"/>
              </a:lnSpc>
            </a:pPr>
            <a:r>
              <a:rPr lang="tr-TR" sz="2800"/>
              <a:t>RAHAT OLSUN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59" grpId="0" build="p" autoUpdateAnimBg="0" advAuto="100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304800"/>
            <a:ext cx="7564437" cy="1143000"/>
          </a:xfrm>
        </p:spPr>
        <p:txBody>
          <a:bodyPr/>
          <a:lstStyle/>
          <a:p>
            <a:pPr algn="l"/>
            <a:r>
              <a:rPr lang="tr-TR"/>
              <a:t>		</a:t>
            </a:r>
            <a:r>
              <a:rPr lang="tr-TR" b="1"/>
              <a:t>CEMİL   DENK</a:t>
            </a:r>
            <a:r>
              <a:rPr lang="tr-TR"/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Emekli Albay,</a:t>
            </a:r>
          </a:p>
          <a:p>
            <a:pPr>
              <a:lnSpc>
                <a:spcPct val="90000"/>
              </a:lnSpc>
            </a:pPr>
            <a:r>
              <a:rPr lang="tr-TR" sz="2400" b="1"/>
              <a:t>“Atatürk </a:t>
            </a:r>
            <a:r>
              <a:rPr lang="tr-TR" sz="2400"/>
              <a:t>ve</a:t>
            </a:r>
            <a:r>
              <a:rPr lang="tr-TR" sz="2400" b="1"/>
              <a:t> Laiklik”</a:t>
            </a:r>
            <a:r>
              <a:rPr lang="tr-TR" sz="2400"/>
              <a:t> Konusunda Araştırmacı Yazar</a:t>
            </a:r>
          </a:p>
          <a:p>
            <a:pPr>
              <a:lnSpc>
                <a:spcPct val="90000"/>
              </a:lnSpc>
            </a:pPr>
            <a:r>
              <a:rPr lang="tr-TR" sz="2400"/>
              <a:t>Emekli Subaylar Derneği, Ankara Şubesi, (E) Başkanı</a:t>
            </a:r>
          </a:p>
          <a:p>
            <a:pPr>
              <a:lnSpc>
                <a:spcPct val="90000"/>
              </a:lnSpc>
            </a:pPr>
            <a:r>
              <a:rPr lang="tr-TR" sz="2400"/>
              <a:t>Atatürkçü Düşünce Derneği Genel Başkan Danışmanı</a:t>
            </a:r>
          </a:p>
          <a:p>
            <a:pPr>
              <a:lnSpc>
                <a:spcPct val="90000"/>
              </a:lnSpc>
            </a:pPr>
            <a:r>
              <a:rPr lang="tr-TR" sz="2400"/>
              <a:t>Telefon: 532 217 88 11</a:t>
            </a:r>
          </a:p>
          <a:p>
            <a:pPr>
              <a:lnSpc>
                <a:spcPct val="90000"/>
              </a:lnSpc>
            </a:pPr>
            <a:r>
              <a:rPr lang="tr-TR" sz="2400"/>
              <a:t>HOŞÇAKALIN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334000" y="2060575"/>
          <a:ext cx="3810000" cy="3916363"/>
        </p:xfrm>
        <a:graphic>
          <a:graphicData uri="http://schemas.openxmlformats.org/presentationml/2006/ole">
            <p:oleObj spid="_x0000_s171012" name="Photo Editor Photo" r:id="rId3" imgW="3419952" imgH="3400900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utoUpdateAnimBg="0"/>
      <p:bldP spid="171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SEN GÜNAHKARSIN!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3313" y="1905000"/>
            <a:ext cx="8077200" cy="4191000"/>
          </a:xfrm>
        </p:spPr>
        <p:txBody>
          <a:bodyPr/>
          <a:lstStyle/>
          <a:p>
            <a:pPr algn="just"/>
            <a:r>
              <a:rPr lang="tr-TR" sz="2800" b="1">
                <a:cs typeface="Times New Roman" pitchFamily="18" charset="0"/>
              </a:rPr>
              <a:t>“Örtünme kurallarına riayet etmeyen, kadın </a:t>
            </a:r>
            <a:r>
              <a:rPr lang="tr-TR" sz="2800" b="1" u="sng">
                <a:cs typeface="Times New Roman" pitchFamily="18" charset="0"/>
              </a:rPr>
              <a:t>günahkardır.</a:t>
            </a:r>
            <a:r>
              <a:rPr lang="tr-TR" sz="2800" b="1">
                <a:cs typeface="Times New Roman" pitchFamily="18" charset="0"/>
              </a:rPr>
              <a:t>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Dinin dışına çıkmış olur.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Dini inkâr etmiş olur.”</a:t>
            </a:r>
          </a:p>
          <a:p>
            <a:pPr algn="just">
              <a:buFont typeface="Wingdings" pitchFamily="2" charset="2"/>
              <a:buNone/>
            </a:pPr>
            <a:endParaRPr lang="tr-TR" sz="2800" b="1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tr-TR" b="1" i="1">
                <a:solidFill>
                  <a:schemeClr val="tx1"/>
                </a:solidFill>
                <a:effectLst/>
              </a:rPr>
              <a:t>KÜLLİYEN YALAN</a:t>
            </a:r>
            <a:r>
              <a:rPr lang="tr-TR" b="1" i="1">
                <a:solidFill>
                  <a:schemeClr val="tx1"/>
                </a:solidFill>
              </a:rPr>
              <a:t>!..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8975" y="1687513"/>
            <a:ext cx="7000875" cy="4371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</a:t>
            </a:r>
            <a:r>
              <a:rPr lang="tr-TR" sz="2400" b="1">
                <a:effectLst/>
                <a:cs typeface="Times New Roman" pitchFamily="18" charset="0"/>
              </a:rPr>
              <a:t>Biz “Türban”ı </a:t>
            </a:r>
            <a:endParaRPr lang="tr-TR" sz="2400" b="1">
              <a:effectLst/>
            </a:endParaRPr>
          </a:p>
          <a:p>
            <a:pPr>
              <a:lnSpc>
                <a:spcPct val="90000"/>
              </a:lnSpc>
            </a:pPr>
            <a:endParaRPr lang="tr-TR" sz="2400" b="1" u="sng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400" b="1">
                <a:effectLst/>
                <a:cs typeface="Times New Roman" pitchFamily="18" charset="0"/>
              </a:rPr>
              <a:t>   </a:t>
            </a:r>
            <a:r>
              <a:rPr lang="tr-TR" sz="2400" b="1" u="sng">
                <a:effectLst/>
                <a:cs typeface="Times New Roman" pitchFamily="18" charset="0"/>
              </a:rPr>
              <a:t>DİNİMİZİN</a:t>
            </a:r>
            <a:r>
              <a:rPr lang="tr-TR" sz="2400" b="1">
                <a:effectLst/>
                <a:cs typeface="Times New Roman" pitchFamily="18" charset="0"/>
              </a:rPr>
              <a:t> ve </a:t>
            </a:r>
            <a:endParaRPr lang="tr-TR" sz="2400" b="1">
              <a:effectLst/>
            </a:endParaRPr>
          </a:p>
          <a:p>
            <a:pPr>
              <a:lnSpc>
                <a:spcPct val="90000"/>
              </a:lnSpc>
            </a:pPr>
            <a:endParaRPr lang="tr-TR" sz="2400" b="1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400" b="1" u="sng">
                <a:effectLst/>
                <a:cs typeface="Times New Roman" pitchFamily="18" charset="0"/>
              </a:rPr>
              <a:t>İNANCIMIZIN</a:t>
            </a:r>
            <a:r>
              <a:rPr lang="tr-TR" sz="2400" b="1">
                <a:effectLst/>
                <a:cs typeface="Times New Roman" pitchFamily="18" charset="0"/>
              </a:rPr>
              <a:t> </a:t>
            </a:r>
            <a:endParaRPr lang="tr-TR" sz="2400" b="1">
              <a:effectLst/>
            </a:endParaRPr>
          </a:p>
          <a:p>
            <a:pPr>
              <a:lnSpc>
                <a:spcPct val="90000"/>
              </a:lnSpc>
            </a:pPr>
            <a:endParaRPr lang="tr-TR" sz="2400" b="1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400" b="1">
                <a:effectLst/>
                <a:cs typeface="Times New Roman" pitchFamily="18" charset="0"/>
              </a:rPr>
              <a:t>GEREĞİ olarak takıyoruz</a:t>
            </a:r>
            <a:r>
              <a:rPr lang="tr-TR" sz="2400" b="1">
                <a:cs typeface="Times New Roman" pitchFamily="18" charset="0"/>
              </a:rPr>
              <a:t>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/>
              <a:t> </a:t>
            </a:r>
            <a:endParaRPr lang="tr-TR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tr-TR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/>
              <a:t>HAYAT KADINLARI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>
                <a:effectLst/>
                <a:cs typeface="Times New Roman" pitchFamily="18" charset="0"/>
              </a:rPr>
              <a:t>“Günümüzden</a:t>
            </a:r>
            <a:r>
              <a:rPr lang="tr-T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tr-TR" sz="2800" b="1">
                <a:cs typeface="Times New Roman" pitchFamily="18" charset="0"/>
              </a:rPr>
              <a:t>“7 bin yıl” öncesinde, </a:t>
            </a:r>
            <a:r>
              <a:rPr lang="tr-TR" sz="2800" b="1" u="sng">
                <a:cs typeface="Times New Roman" pitchFamily="18" charset="0"/>
              </a:rPr>
              <a:t>SÜMERLER’</a:t>
            </a:r>
            <a:r>
              <a:rPr lang="tr-TR" sz="2800" b="1">
                <a:cs typeface="Times New Roman" pitchFamily="18" charset="0"/>
              </a:rPr>
              <a:t>de, mabetlerde </a:t>
            </a:r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“Kutsal görev” anlayışıyla </a:t>
            </a:r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“Fahişelik” yapan, kadınların </a:t>
            </a:r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Başları, zorunlu olarak </a:t>
            </a:r>
            <a:r>
              <a:rPr lang="tr-TR" sz="2800" b="1" u="sng">
                <a:cs typeface="Times New Roman" pitchFamily="18" charset="0"/>
              </a:rPr>
              <a:t>örtülüyormuş</a:t>
            </a:r>
            <a:endParaRPr lang="tr-TR" sz="2800" b="1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2800"/>
          </a:p>
        </p:txBody>
      </p:sp>
      <p:pic>
        <p:nvPicPr>
          <p:cNvPr id="10251" name="Picture 11" descr="fuhustuccariukraynali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060575"/>
            <a:ext cx="4284663" cy="3744913"/>
          </a:xfr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tr-TR" b="1">
                <a:cs typeface="Times New Roman" pitchFamily="18" charset="0"/>
              </a:rPr>
              <a:t>EVLİ ve DUL KADINLAR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8642350" cy="4175125"/>
          </a:xfrm>
        </p:spPr>
        <p:txBody>
          <a:bodyPr/>
          <a:lstStyle/>
          <a:p>
            <a:pPr algn="just"/>
            <a:r>
              <a:rPr lang="tr-TR" sz="2800" b="1">
                <a:cs typeface="Times New Roman" pitchFamily="18" charset="0"/>
              </a:rPr>
              <a:t>“Günümüzden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b="1">
                <a:cs typeface="Times New Roman" pitchFamily="18" charset="0"/>
              </a:rPr>
              <a:t>3500</a:t>
            </a:r>
            <a:r>
              <a:rPr lang="tr-TR" sz="2800">
                <a:cs typeface="Times New Roman" pitchFamily="18" charset="0"/>
              </a:rPr>
              <a:t> yıl öncesinde, </a:t>
            </a:r>
          </a:p>
          <a:p>
            <a:pPr algn="just"/>
            <a:r>
              <a:rPr lang="tr-TR" sz="2800">
                <a:cs typeface="Times New Roman" pitchFamily="18" charset="0"/>
              </a:rPr>
              <a:t>Bir </a:t>
            </a:r>
            <a:r>
              <a:rPr lang="tr-TR" sz="2800" b="1">
                <a:cs typeface="Times New Roman" pitchFamily="18" charset="0"/>
              </a:rPr>
              <a:t>ASUR </a:t>
            </a:r>
            <a:r>
              <a:rPr lang="tr-TR" sz="2800">
                <a:cs typeface="Times New Roman" pitchFamily="18" charset="0"/>
              </a:rPr>
              <a:t>Kralının yaptığı bir </a:t>
            </a:r>
            <a:r>
              <a:rPr lang="tr-TR" sz="2800" b="1">
                <a:cs typeface="Times New Roman" pitchFamily="18" charset="0"/>
              </a:rPr>
              <a:t>yasayla</a:t>
            </a:r>
            <a:r>
              <a:rPr lang="tr-TR" sz="2800">
                <a:cs typeface="Times New Roman" pitchFamily="18" charset="0"/>
              </a:rPr>
              <a:t>;, </a:t>
            </a:r>
            <a:endParaRPr lang="tr-TR" sz="2800"/>
          </a:p>
          <a:p>
            <a:pPr algn="just"/>
            <a:endParaRPr lang="tr-TR" sz="2800" b="1">
              <a:cs typeface="Times New Roman" pitchFamily="18" charset="0"/>
            </a:endParaRPr>
          </a:p>
          <a:p>
            <a:pPr algn="just"/>
            <a:r>
              <a:rPr lang="tr-TR" sz="2800" b="1">
                <a:cs typeface="Times New Roman" pitchFamily="18" charset="0"/>
              </a:rPr>
              <a:t>EVLİ </a:t>
            </a:r>
            <a:r>
              <a:rPr lang="tr-TR" sz="2800">
                <a:cs typeface="Times New Roman" pitchFamily="18" charset="0"/>
              </a:rPr>
              <a:t>ve </a:t>
            </a:r>
            <a:r>
              <a:rPr lang="tr-TR" sz="2800" b="1">
                <a:cs typeface="Times New Roman" pitchFamily="18" charset="0"/>
              </a:rPr>
              <a:t>DUL </a:t>
            </a:r>
            <a:r>
              <a:rPr lang="tr-TR" sz="2800">
                <a:cs typeface="Times New Roman" pitchFamily="18" charset="0"/>
              </a:rPr>
              <a:t>KADINLARIN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>
                <a:cs typeface="Times New Roman" pitchFamily="18" charset="0"/>
              </a:rPr>
              <a:t>Başlarını </a:t>
            </a:r>
          </a:p>
          <a:p>
            <a:pPr algn="just"/>
            <a:r>
              <a:rPr lang="tr-TR" sz="2800">
                <a:cs typeface="Times New Roman" pitchFamily="18" charset="0"/>
              </a:rPr>
              <a:t>Bir “</a:t>
            </a:r>
            <a:r>
              <a:rPr lang="tr-TR" sz="2800" b="1">
                <a:cs typeface="Times New Roman" pitchFamily="18" charset="0"/>
              </a:rPr>
              <a:t>ŞALLA Örtmeleri”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Zorunlu kılınmış</a:t>
            </a:r>
          </a:p>
          <a:p>
            <a:endParaRPr lang="tr-T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1000"/>
    </p:bldLst>
  </p:timing>
</p:sld>
</file>

<file path=ppt/theme/theme1.xml><?xml version="1.0" encoding="utf-8"?>
<a:theme xmlns:a="http://schemas.openxmlformats.org/drawingml/2006/main" name="Huzme">
  <a:themeElements>
    <a:clrScheme name="Huzm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uz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uzm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1552</Words>
  <Application>Microsoft Office PowerPoint</Application>
  <PresentationFormat>On-screen Show (4:3)</PresentationFormat>
  <Paragraphs>344</Paragraphs>
  <Slides>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Times New Roman</vt:lpstr>
      <vt:lpstr>Arial</vt:lpstr>
      <vt:lpstr>Wingdings</vt:lpstr>
      <vt:lpstr>Century</vt:lpstr>
      <vt:lpstr>Arial Tur</vt:lpstr>
      <vt:lpstr>Huzme</vt:lpstr>
      <vt:lpstr>Microsoft Photo Editor 3.0 Fotoğrafı</vt:lpstr>
      <vt:lpstr>CEMİL   DENK </vt:lpstr>
      <vt:lpstr> HİÇBİRİSİNİN,  DİNLE, İNANÇLA İLGİSİ YOK</vt:lpstr>
      <vt:lpstr> TÜRBAN, TESETTÜR</vt:lpstr>
      <vt:lpstr>KONUŞMAMDAN MAKSAT, </vt:lpstr>
      <vt:lpstr>KIZ ÇOCUKLARINIZI EĞİTİN</vt:lpstr>
      <vt:lpstr>SEN GÜNAHKARSIN!</vt:lpstr>
      <vt:lpstr>     KÜLLİYEN YALAN!..</vt:lpstr>
      <vt:lpstr>HAYAT KADINLARI</vt:lpstr>
      <vt:lpstr>EVLİ ve DUL KADINLAR</vt:lpstr>
      <vt:lpstr>TRAŞ,     ÖRTÜ</vt:lpstr>
      <vt:lpstr>ALTI AYET VAR</vt:lpstr>
      <vt:lpstr>AYIP, ÇİRKİN YERLERİ!?..</vt:lpstr>
      <vt:lpstr>SÜSLENECEK ELBİSE</vt:lpstr>
      <vt:lpstr>TAKVA ELBİSESİ</vt:lpstr>
      <vt:lpstr>ELBİSELER, ZIRHLAR</vt:lpstr>
      <vt:lpstr>      ÜSTLERİNE ÖRTÜ                ALSINLAR</vt:lpstr>
      <vt:lpstr>ATATÜRK’ÜN ANNESİ GİBİ</vt:lpstr>
      <vt:lpstr>DİN GEREĞİ DEĞİL!</vt:lpstr>
      <vt:lpstr>GÖNÜLLERİ RAHAT OLSUN.</vt:lpstr>
      <vt:lpstr>ERKEK BAŞLIĞI</vt:lpstr>
      <vt:lpstr> ERKEKTEN KAÇMA!..</vt:lpstr>
      <vt:lpstr>    DİN GEREĞİ DEĞİL!..</vt:lpstr>
      <vt:lpstr>YABANCILAR NE DİYOR?</vt:lpstr>
      <vt:lpstr>KADINI AŞAĞILAYAN  SEMBOL</vt:lpstr>
      <vt:lpstr>YASSSSAK!</vt:lpstr>
      <vt:lpstr>PARA KARŞILIĞI TAKILAN TÜRBAN</vt:lpstr>
      <vt:lpstr>       AYDA 300 DOLAR</vt:lpstr>
      <vt:lpstr>BAŞINI ÖRTMESİ MAAŞLA</vt:lpstr>
      <vt:lpstr>     TÜRBANLI FOTOĞRAF!..</vt:lpstr>
      <vt:lpstr>  Başörtüsü  ile DERS VERME YASAĞI</vt:lpstr>
      <vt:lpstr>AYIRT EDİLME İŞARETİ!..</vt:lpstr>
      <vt:lpstr>DİNSEL, MEZHEPSEL veya ETNİK İŞARETLER, </vt:lpstr>
      <vt:lpstr>ANNEMİN BAŞÖRTÜSÜ DEĞİL...</vt:lpstr>
      <vt:lpstr>TÜRBAN: TANITMA İŞARETİ</vt:lpstr>
      <vt:lpstr>KURAN’DA AYET YOK!</vt:lpstr>
      <vt:lpstr>GAYRİMÜSLİM KADINLAR. </vt:lpstr>
      <vt:lpstr>KISKANDIKLARINDAN</vt:lpstr>
      <vt:lpstr>   DİNİ  ZORUNLULUK YOK!.. </vt:lpstr>
      <vt:lpstr>Arap Müslümanlar’ın Başı Açık, Türk Müslümanlar’ın Başları Kapalı</vt:lpstr>
      <vt:lpstr>Arap Müslümanlar’ın Başı Açık, Türk Müslümanlar’ın Başları Kapalı</vt:lpstr>
      <vt:lpstr> BUNLAR MÜSLÜMAN!  Türkiye Cumhuriyeti   Başbakanı   Recep Tayyip Erdoğan ve eşi Emine Erdoğan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       Din Gereği Değil</vt:lpstr>
      <vt:lpstr>GÖNÜLLERİ RAHAT OLSUN</vt:lpstr>
      <vt:lpstr>  CEMİL   DENK </vt:lpstr>
    </vt:vector>
  </TitlesOfParts>
  <Company>ev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cemil</dc:creator>
  <cp:lastModifiedBy>Prof.Dr.Ahmet SALTIK</cp:lastModifiedBy>
  <cp:revision>117</cp:revision>
  <dcterms:created xsi:type="dcterms:W3CDTF">2004-02-28T11:43:52Z</dcterms:created>
  <dcterms:modified xsi:type="dcterms:W3CDTF">2010-10-24T00:45:27Z</dcterms:modified>
</cp:coreProperties>
</file>